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25"/>
  </p:notesMasterIdLst>
  <p:sldIdLst>
    <p:sldId id="256" r:id="rId2"/>
    <p:sldId id="571" r:id="rId3"/>
    <p:sldId id="776" r:id="rId4"/>
    <p:sldId id="747" r:id="rId5"/>
    <p:sldId id="774" r:id="rId6"/>
    <p:sldId id="759" r:id="rId7"/>
    <p:sldId id="748" r:id="rId8"/>
    <p:sldId id="549" r:id="rId9"/>
    <p:sldId id="749" r:id="rId10"/>
    <p:sldId id="551" r:id="rId11"/>
    <p:sldId id="768" r:id="rId12"/>
    <p:sldId id="760" r:id="rId13"/>
    <p:sldId id="775" r:id="rId14"/>
    <p:sldId id="762" r:id="rId15"/>
    <p:sldId id="770" r:id="rId16"/>
    <p:sldId id="773" r:id="rId17"/>
    <p:sldId id="772" r:id="rId18"/>
    <p:sldId id="779" r:id="rId19"/>
    <p:sldId id="548" r:id="rId20"/>
    <p:sldId id="766" r:id="rId21"/>
    <p:sldId id="558" r:id="rId22"/>
    <p:sldId id="757" r:id="rId23"/>
    <p:sldId id="54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279"/>
  </p:normalViewPr>
  <p:slideViewPr>
    <p:cSldViewPr snapToGrid="0" snapToObjects="1">
      <p:cViewPr varScale="1">
        <p:scale>
          <a:sx n="137" d="100"/>
          <a:sy n="137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t&amp;source=web&amp;rct=j&amp;opi=89978449&amp;url=https://www.facebook.com/coalitiontostopviolenceagainstnativewomen/&amp;ved=2ahUKEwj6ucrZuv2JAxXhFVkFHV7IMWcQFnoECBcQAQ&amp;usg=AOvVaw2aqOuKZ1_rfcUENvjBLH1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vrc.state.nm.us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c.state.nm.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649" y="2700867"/>
            <a:ext cx="8361229" cy="1588440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New Mexico Crime Victims Reparation Commission</a:t>
            </a:r>
            <a:endParaRPr lang="en-US" sz="4800" b="1" i="1" u="sng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143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71780D1-786D-EE47-BEB0-6206650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404614"/>
            <a:ext cx="9564624" cy="848999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Ineligible Expenses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4B64929-2D91-1C4A-BA6F-3BD4AE7B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63" y="1356852"/>
            <a:ext cx="9804433" cy="4742616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Funeral/burial expenses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Investigation activities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Medical care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Long term housing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Expenses related to recovering lost property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Non-emergency or expenses unrelated to crime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6746C-656B-B746-8E85-8461FCF5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09" y="53363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8466"/>
            <a:ext cx="9601200" cy="89251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EAF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7082" y="1626347"/>
            <a:ext cx="4447786" cy="434505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Emergency Assistance Funds Request Form</a:t>
            </a:r>
            <a:r>
              <a:rPr lang="en-US" sz="2800" dirty="0">
                <a:solidFill>
                  <a:schemeClr val="tx1"/>
                </a:solidFill>
                <a:effectLst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770" y="5778545"/>
            <a:ext cx="1806605" cy="790390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6396F6E2-815F-A7C4-4B1C-5553FAD4E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9199" y="855632"/>
            <a:ext cx="4645721" cy="6022232"/>
          </a:xfrm>
        </p:spPr>
      </p:pic>
    </p:spTree>
    <p:extLst>
      <p:ext uri="{BB962C8B-B14F-4D97-AF65-F5344CB8AC3E}">
        <p14:creationId xmlns:p14="http://schemas.microsoft.com/office/powerpoint/2010/main" val="185868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Human Trafficking Crisis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10138558" cy="4621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Up to $10,000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4EDC0-BDB3-06F9-58A6-7B888C02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9807"/>
            <a:ext cx="10015728" cy="1519084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HT Crisis Stabilization</a:t>
            </a:r>
            <a:b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Administering Agencies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A9884-8316-01FD-6AB4-A4FA3091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78891"/>
            <a:ext cx="11228832" cy="4132891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La Pinon Sexual Assault Recovery Services 575-526-3437</a:t>
            </a:r>
          </a:p>
          <a:p>
            <a:r>
              <a:rPr lang="en-US" altLang="en-US" sz="3400" dirty="0"/>
              <a:t>New Mexico Dream Center 505-900-3833</a:t>
            </a:r>
          </a:p>
          <a:p>
            <a:r>
              <a:rPr lang="en-US" altLang="en-US" sz="3400" dirty="0"/>
              <a:t>New Mexico Immigrant Law Center 505-247-1023</a:t>
            </a:r>
          </a:p>
          <a:p>
            <a:r>
              <a:rPr lang="en-US" altLang="en-US" sz="3400" dirty="0"/>
              <a:t>Rape Crisis Center of Central New Mexico 505-266-7711</a:t>
            </a:r>
          </a:p>
          <a:p>
            <a:r>
              <a:rPr lang="en-US" altLang="en-US" sz="3400" dirty="0"/>
              <a:t>The Life Link 505-438-0010</a:t>
            </a:r>
          </a:p>
          <a:p>
            <a:endParaRPr lang="en-US" altLang="en-US" sz="32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DA5FC-B6DB-F335-E4AB-5B84113A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24" y="5350245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6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D3D16-FC1E-DE9E-9284-2AE075AD0193}"/>
              </a:ext>
            </a:extLst>
          </p:cNvPr>
          <p:cNvSpPr txBox="1"/>
          <p:nvPr/>
        </p:nvSpPr>
        <p:spPr>
          <a:xfrm>
            <a:off x="829733" y="370232"/>
            <a:ext cx="1118446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Victims of Human Trafficking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4000" dirty="0">
                <a:solidFill>
                  <a:schemeClr val="tx2"/>
                </a:solidFill>
              </a:rPr>
              <a:t>Agencies able to verify victims of human trafficking: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Law Enforcement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Medical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Mental Health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Prosecutors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alt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7B1F-A1A4-2063-CF83-FA5A4137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61" y="295537"/>
            <a:ext cx="9601200" cy="86301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HT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3478" y="1691198"/>
            <a:ext cx="4447786" cy="410138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HT Crisis Stabilization Form</a:t>
            </a:r>
            <a:r>
              <a:rPr lang="en-US" sz="2800" dirty="0">
                <a:solidFill>
                  <a:schemeClr val="tx1"/>
                </a:solidFill>
                <a:effectLst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65D49C7-D93F-5219-8A4E-B94B1AD5E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6" y="986547"/>
            <a:ext cx="4447786" cy="5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7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8717A8-20EF-0D59-37CA-D1072EF7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40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Missing Person(s) Funds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4E713-598D-D044-D924-36845AAD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1032"/>
            <a:ext cx="10405872" cy="4556072"/>
          </a:xfrm>
        </p:spPr>
        <p:txBody>
          <a:bodyPr/>
          <a:lstStyle/>
          <a:p>
            <a:r>
              <a:rPr lang="en-US" sz="4000" dirty="0"/>
              <a:t>WHAT:  Up to $3000</a:t>
            </a:r>
          </a:p>
          <a:p>
            <a:r>
              <a:rPr lang="en-US" sz="4000" dirty="0"/>
              <a:t>WHEN: Mon-Fri, 8 a.m. – 5 p.m. </a:t>
            </a:r>
          </a:p>
          <a:p>
            <a:r>
              <a:rPr lang="en-US" sz="4000" dirty="0"/>
              <a:t>CONTACT: Coalition to Stop Violence Against Native Women 505-243-9199</a:t>
            </a:r>
            <a:endParaRPr lang="en-US" sz="40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715C07E-FE15-F8CA-3532-ED8A01B27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84" y="5279136"/>
            <a:ext cx="2609088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41C-6DE9-9C6E-6879-C2CF95EB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MPF Allowable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1C87-12DC-D61A-B9A1-6EA307CCC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40" y="1678876"/>
            <a:ext cx="4352544" cy="823912"/>
          </a:xfrm>
        </p:spPr>
        <p:txBody>
          <a:bodyPr/>
          <a:lstStyle/>
          <a:p>
            <a:r>
              <a:rPr lang="en-US" sz="4000" dirty="0"/>
              <a:t>Eligible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912F-C2AC-4E27-544A-A3304338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782126"/>
            <a:ext cx="5029200" cy="2562193"/>
          </a:xfrm>
        </p:spPr>
        <p:txBody>
          <a:bodyPr>
            <a:normAutofit fontScale="47500" lnSpcReduction="20000"/>
          </a:bodyPr>
          <a:lstStyle/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Emergency counseling 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Travel Expenses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Loss of Wages 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Funeral Expenses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Print and digital materials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Other costs as presented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A4559-7504-0145-EECA-C56D4247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678876"/>
            <a:ext cx="4443984" cy="823912"/>
          </a:xfrm>
        </p:spPr>
        <p:txBody>
          <a:bodyPr/>
          <a:lstStyle/>
          <a:p>
            <a:r>
              <a:rPr lang="en-US" sz="4000" dirty="0"/>
              <a:t>Ineligible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8D7E8F-8631-117D-25C6-6EE709804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782126"/>
            <a:ext cx="5029200" cy="2562193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Long term housing, including ongoing rent and utilities.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Expenses related to recovering lost property.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No reward(s)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8459C63-AF18-136D-6F8C-144C5363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304" y="5282184"/>
            <a:ext cx="2572512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33E4-6B79-730E-55BC-F13571C5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9064"/>
            <a:ext cx="9601200" cy="16001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MPF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FF1A-C4EA-DC87-E60D-4BED3252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800" y="1513651"/>
            <a:ext cx="4447786" cy="431390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Missing Person(s) Fund Expense Information and Acknowledgement Form </a:t>
            </a:r>
            <a:r>
              <a:rPr lang="en-US" sz="2800" dirty="0">
                <a:solidFill>
                  <a:schemeClr val="tx1"/>
                </a:solidFill>
                <a:effectLst/>
              </a:rPr>
              <a:t>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3BBA0-775B-DFE7-21C6-C33137BB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9" name="Content Placeholder 8" descr="Text, table&#10;&#10;AI-generated content may be incorrect.">
            <a:extLst>
              <a:ext uri="{FF2B5EF4-FFF2-40B4-BE49-F238E27FC236}">
                <a16:creationId xmlns:a16="http://schemas.microsoft.com/office/drawing/2014/main" id="{E6FD305A-D4EF-7A42-4632-5F5D561FE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9200" y="971128"/>
            <a:ext cx="4447785" cy="5774560"/>
          </a:xfrm>
        </p:spPr>
      </p:pic>
    </p:spTree>
    <p:extLst>
      <p:ext uri="{BB962C8B-B14F-4D97-AF65-F5344CB8AC3E}">
        <p14:creationId xmlns:p14="http://schemas.microsoft.com/office/powerpoint/2010/main" val="86394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NMCSAP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Sexual Violence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CONTACT: New Mexico Coalition of Sexual Assault Programs 505-883-8020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9230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5BDF-4F55-D744-AC9F-AA1BD31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2592"/>
            <a:ext cx="9601200" cy="90749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Who is CVRC?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371D-8E3E-394D-BE51-9CD6717F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7012"/>
            <a:ext cx="10353368" cy="3581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300" dirty="0">
                <a:ea typeface="ＭＳ Ｐゴシック" panose="020B0600070205080204" pitchFamily="34" charset="-128"/>
              </a:rPr>
              <a:t>The Crime Victims Reparation Commission (CVRC) assists victims of violent crime with expenses incurred as a result of their victimization.</a:t>
            </a:r>
          </a:p>
          <a:p>
            <a:r>
              <a:rPr lang="en-US" altLang="en-US" sz="4300" dirty="0">
                <a:ea typeface="ＭＳ Ｐゴシック" panose="020B0600070205080204" pitchFamily="34" charset="-128"/>
              </a:rPr>
              <a:t>CVRC also administers funding to organizations to provide victim services statewide.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2A9A4-5D5E-5A43-822F-C91C7F23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18841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34" y="127586"/>
            <a:ext cx="9601200" cy="86301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NMCSAP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1635543"/>
            <a:ext cx="4447786" cy="437653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NMCSAP Emergency Funds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Request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coalition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6" name="Content Placeholder 5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9CE8B3A-FE70-2BC4-76DC-9CBD4D2EF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6535" y="889737"/>
            <a:ext cx="4832331" cy="58337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CA173B7-64BA-D443-AD98-FDB71C9CF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86" y="2542433"/>
            <a:ext cx="8361229" cy="20982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/>
              <a:t>Locate Documents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hlinkClick r:id="rId2"/>
              </a:rPr>
              <a:t>www.cvrc.state.nm.us</a:t>
            </a:r>
            <a:endParaRPr lang="en-US"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7F56E-71A7-B945-A749-CA8DE9A7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FBE9-CE30-2140-9772-1CB1954A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83" y="1200847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6" y="3187700"/>
            <a:ext cx="8361229" cy="2987086"/>
          </a:xfrm>
        </p:spPr>
        <p:txBody>
          <a:bodyPr/>
          <a:lstStyle/>
          <a:p>
            <a:pPr marL="0" indent="0"/>
            <a:b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  <a:hlinkClick r:id="rId3"/>
              </a:rPr>
              <a:t>www.cvrc.state.nm.us</a:t>
            </a: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505-841-9432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Thank you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256" y="122660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F787-E6C7-459A-DB4F-BA58827C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Purpose of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6D05-3BC7-B933-6627-7B3F6505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33" y="1921933"/>
            <a:ext cx="10471627" cy="464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This funding is designated to provide victim(s) with immediate financial assistance experiencing health and safety issues related to their victimization.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2B9B1-F60A-20E7-BC46-3EDD93A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2810"/>
            <a:ext cx="9601200" cy="866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Types of Emergency Funds </a:t>
            </a:r>
            <a:br>
              <a:rPr lang="en-US" sz="5000" dirty="0">
                <a:solidFill>
                  <a:srgbClr val="0070C0"/>
                </a:solidFill>
              </a:rPr>
            </a:b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9C7433-13B4-3246-943E-3FD82967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9806"/>
            <a:ext cx="9601200" cy="4097594"/>
          </a:xfrm>
        </p:spPr>
        <p:txBody>
          <a:bodyPr>
            <a:noAutofit/>
          </a:bodyPr>
          <a:lstStyle/>
          <a:p>
            <a:r>
              <a:rPr lang="en-US" sz="4000" dirty="0"/>
              <a:t>Emergency Assistance Funds </a:t>
            </a:r>
            <a:r>
              <a:rPr lang="en-US" sz="4000" b="1" dirty="0"/>
              <a:t>#1</a:t>
            </a:r>
          </a:p>
          <a:p>
            <a:r>
              <a:rPr lang="en-US" sz="4000" dirty="0"/>
              <a:t>Human Trafficking Crisis Stabilization Funds </a:t>
            </a:r>
            <a:r>
              <a:rPr lang="en-US" sz="4000" b="1" dirty="0"/>
              <a:t>#2</a:t>
            </a:r>
          </a:p>
          <a:p>
            <a:r>
              <a:rPr lang="en-US" sz="4000" dirty="0"/>
              <a:t>Missing Person(s) Funds </a:t>
            </a:r>
            <a:r>
              <a:rPr lang="en-US" sz="4000" b="1" dirty="0"/>
              <a:t>#3</a:t>
            </a:r>
          </a:p>
          <a:p>
            <a:r>
              <a:rPr lang="en-US" sz="4000" dirty="0"/>
              <a:t>New Mexico Coalition of Sexual Assault Programs Emergency Funds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064-BCEF-8E10-C7CF-577B51DC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8403"/>
            <a:ext cx="9601200" cy="94389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Accessing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C06E-A1C1-8470-5D9D-A10E4D1E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300"/>
            <a:ext cx="10600944" cy="4916522"/>
          </a:xfrm>
        </p:spPr>
        <p:txBody>
          <a:bodyPr>
            <a:normAutofit/>
          </a:bodyPr>
          <a:lstStyle/>
          <a:p>
            <a:r>
              <a:rPr lang="en-US" sz="2800" dirty="0"/>
              <a:t>Associated with victimization</a:t>
            </a:r>
          </a:p>
          <a:p>
            <a:r>
              <a:rPr lang="en-US" sz="2800" dirty="0"/>
              <a:t>Immediate health and safety issue</a:t>
            </a:r>
          </a:p>
          <a:p>
            <a:r>
              <a:rPr lang="en-US" sz="2800" dirty="0"/>
              <a:t>Initiated by a victim advocate (Do not advise victim to contact agencies directly)</a:t>
            </a:r>
          </a:p>
          <a:p>
            <a:r>
              <a:rPr lang="en-US" sz="2800" dirty="0"/>
              <a:t>Supporting documentation must accompany request form (call for information on what is required)</a:t>
            </a:r>
          </a:p>
          <a:p>
            <a:r>
              <a:rPr lang="en-US" sz="2800" dirty="0"/>
              <a:t>These funds are not a substitute for a compensation application</a:t>
            </a:r>
          </a:p>
          <a:p>
            <a:r>
              <a:rPr lang="en-US" sz="2800" dirty="0"/>
              <a:t>These funds are a one-time opportunity </a:t>
            </a:r>
          </a:p>
          <a:p>
            <a:r>
              <a:rPr lang="en-US" sz="2800" dirty="0"/>
              <a:t>Allow up to 24 hours to process request(s)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52932-1527-40A1-C495-83286E9A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6" y="5308902"/>
            <a:ext cx="2631027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67840"/>
            <a:ext cx="10138558" cy="43717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	  Up to $2,000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</a:p>
          <a:p>
            <a:pPr marL="0" indent="0">
              <a:buNone/>
              <a:defRPr/>
            </a:pPr>
            <a:r>
              <a:rPr lang="en-US" sz="2800" dirty="0"/>
              <a:t>      		    (Depends on Administering Agency)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01C-9C4E-224A-9BCF-F472E475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4528"/>
            <a:ext cx="9601200" cy="143865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Emergency Assistance Funds Administering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31D-20B0-A240-AA2F-061942CD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76283"/>
            <a:ext cx="4447786" cy="389111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Assurance Home, Inc. </a:t>
            </a:r>
          </a:p>
          <a:p>
            <a:r>
              <a:rPr lang="en-US" altLang="en-US" sz="2400" dirty="0"/>
              <a:t>Community Against Violence (CAV)</a:t>
            </a:r>
          </a:p>
          <a:p>
            <a:r>
              <a:rPr lang="en-US" altLang="en-US" sz="2400" dirty="0"/>
              <a:t>El Refugio, Inc.</a:t>
            </a:r>
          </a:p>
          <a:p>
            <a:r>
              <a:rPr lang="en-US" altLang="en-US" sz="2400" dirty="0"/>
              <a:t>La Pinon Sexual Assault Recovery Services</a:t>
            </a:r>
          </a:p>
          <a:p>
            <a:endParaRPr lang="en-US" altLang="en-US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9073-EE96-8146-924B-18404A9B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976284"/>
            <a:ext cx="4447786" cy="389111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New Mexico Crime Victims Reparation Commission</a:t>
            </a:r>
          </a:p>
          <a:p>
            <a:r>
              <a:rPr lang="en-US" altLang="en-US" sz="2400" dirty="0"/>
              <a:t>Rape Crisis Center of Central New Mexico</a:t>
            </a:r>
          </a:p>
          <a:p>
            <a:r>
              <a:rPr lang="en-US" altLang="en-US" sz="2400" dirty="0"/>
              <a:t>Roberta’s Place</a:t>
            </a:r>
          </a:p>
          <a:p>
            <a:r>
              <a:rPr lang="en-US" altLang="en-US" sz="2400" dirty="0"/>
              <a:t>Sexual Assault Services of Northwestern New Mexico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BAC89-000A-5A45-82AB-F17CE818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19" y="54232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188CBA4-B200-DF41-9CF6-20A2E86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542309"/>
            <a:ext cx="11431232" cy="1255346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Eligible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F24A-A842-2140-84A2-5CA97820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1065"/>
            <a:ext cx="10454058" cy="4027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Rent/utilities arrears (should be reasonable)</a:t>
            </a:r>
          </a:p>
          <a:p>
            <a:pPr>
              <a:defRPr/>
            </a:pPr>
            <a:r>
              <a:rPr lang="en-US" sz="4000" dirty="0"/>
              <a:t>One month rent/utilities/deposit </a:t>
            </a:r>
          </a:p>
          <a:p>
            <a:pPr>
              <a:defRPr/>
            </a:pPr>
            <a:r>
              <a:rPr lang="en-US" sz="4000" dirty="0"/>
              <a:t>Windows/door/lock repair/replacement </a:t>
            </a:r>
          </a:p>
          <a:p>
            <a:pPr>
              <a:defRPr/>
            </a:pPr>
            <a:r>
              <a:rPr lang="en-US" sz="4000" dirty="0"/>
              <a:t>ER counseling/medical/prescriptions</a:t>
            </a:r>
          </a:p>
          <a:p>
            <a:pPr>
              <a:defRPr/>
            </a:pPr>
            <a:r>
              <a:rPr lang="en-US" sz="4000" dirty="0"/>
              <a:t>Eyeglasses/contacts</a:t>
            </a:r>
          </a:p>
          <a:p>
            <a:pPr>
              <a:defRPr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9AD6-A959-7F48-B91B-CC164427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24" y="5350245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BE473FC-5127-6D4F-B781-7BAC0C5C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2606"/>
            <a:ext cx="10277060" cy="4590889"/>
          </a:xfrm>
        </p:spPr>
        <p:txBody>
          <a:bodyPr>
            <a:noAutofit/>
          </a:bodyPr>
          <a:lstStyle/>
          <a:p>
            <a:r>
              <a:rPr lang="en-US" sz="3600" dirty="0"/>
              <a:t>Mileage/per diem (transportation)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Crime scene cleanup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civil legal assistance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(Attorney must agree to the one-time fee and follow case through completion)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shelter/temporary housing/hotel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food and clothing</a:t>
            </a:r>
            <a:endParaRPr lang="en-US" altLang="en-US" sz="36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9E857-6903-CE43-82DE-E4505193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240" y="5309616"/>
            <a:ext cx="2553134" cy="11169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BA22CA-67C1-FF4D-82CC-F82C4D54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31388"/>
            <a:ext cx="10277061" cy="881218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Eligible Expenses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770598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4215</TotalTime>
  <Words>665</Words>
  <Application>Microsoft Macintosh PowerPoint</Application>
  <PresentationFormat>Widescreen</PresentationFormat>
  <Paragraphs>107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Franklin Gothic Book</vt:lpstr>
      <vt:lpstr>Helvetica</vt:lpstr>
      <vt:lpstr>Times</vt:lpstr>
      <vt:lpstr>Crop</vt:lpstr>
      <vt:lpstr>New Mexico Crime Victims Reparation Commission</vt:lpstr>
      <vt:lpstr>Who is CVRC?</vt:lpstr>
      <vt:lpstr>Purpose of Emergency Funds</vt:lpstr>
      <vt:lpstr>Types of Emergency Funds  </vt:lpstr>
      <vt:lpstr>Accessing Emergency Funds</vt:lpstr>
      <vt:lpstr>Emergency Assistance Funds</vt:lpstr>
      <vt:lpstr>Emergency Assistance Funds Administering Agencies</vt:lpstr>
      <vt:lpstr>Eligible Expenses</vt:lpstr>
      <vt:lpstr>Eligible Expenses </vt:lpstr>
      <vt:lpstr>Ineligible Expenses</vt:lpstr>
      <vt:lpstr>EAF Request Form</vt:lpstr>
      <vt:lpstr>Human Trafficking Crisis Stabilization</vt:lpstr>
      <vt:lpstr>HT Crisis Stabilization Administering Agencies</vt:lpstr>
      <vt:lpstr>PowerPoint Presentation</vt:lpstr>
      <vt:lpstr>HT Request Form</vt:lpstr>
      <vt:lpstr>Missing Person(s) Funds</vt:lpstr>
      <vt:lpstr>MPF Allowable Costs</vt:lpstr>
      <vt:lpstr>MPF Request Form</vt:lpstr>
      <vt:lpstr>NMCSAP Emergency Funds</vt:lpstr>
      <vt:lpstr>NMCSAP Request Form</vt:lpstr>
      <vt:lpstr>PowerPoint Presentation</vt:lpstr>
      <vt:lpstr>Locate Documents  www.cvrc.state.nm.us</vt:lpstr>
      <vt:lpstr>  www.cvrc.state.nm.us  505-841-9432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Duran, Rebecca, CVRC</cp:lastModifiedBy>
  <cp:revision>107</cp:revision>
  <dcterms:created xsi:type="dcterms:W3CDTF">2018-07-20T18:05:27Z</dcterms:created>
  <dcterms:modified xsi:type="dcterms:W3CDTF">2025-02-06T17:10:29Z</dcterms:modified>
</cp:coreProperties>
</file>