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9" r:id="rId1"/>
  </p:sldMasterIdLst>
  <p:notesMasterIdLst>
    <p:notesMasterId r:id="rId26"/>
  </p:notesMasterIdLst>
  <p:sldIdLst>
    <p:sldId id="256" r:id="rId2"/>
    <p:sldId id="571" r:id="rId3"/>
    <p:sldId id="776" r:id="rId4"/>
    <p:sldId id="747" r:id="rId5"/>
    <p:sldId id="774" r:id="rId6"/>
    <p:sldId id="781" r:id="rId7"/>
    <p:sldId id="759" r:id="rId8"/>
    <p:sldId id="748" r:id="rId9"/>
    <p:sldId id="549" r:id="rId10"/>
    <p:sldId id="749" r:id="rId11"/>
    <p:sldId id="551" r:id="rId12"/>
    <p:sldId id="760" r:id="rId13"/>
    <p:sldId id="775" r:id="rId14"/>
    <p:sldId id="762" r:id="rId15"/>
    <p:sldId id="773" r:id="rId16"/>
    <p:sldId id="772" r:id="rId17"/>
    <p:sldId id="784" r:id="rId18"/>
    <p:sldId id="785" r:id="rId19"/>
    <p:sldId id="779" r:id="rId20"/>
    <p:sldId id="548" r:id="rId21"/>
    <p:sldId id="766" r:id="rId22"/>
    <p:sldId id="757" r:id="rId23"/>
    <p:sldId id="780" r:id="rId24"/>
    <p:sldId id="782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B0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716"/>
    <p:restoredTop sz="94240"/>
  </p:normalViewPr>
  <p:slideViewPr>
    <p:cSldViewPr snapToGrid="0" snapToObjects="1">
      <p:cViewPr varScale="1">
        <p:scale>
          <a:sx n="128" d="100"/>
          <a:sy n="128" d="100"/>
        </p:scale>
        <p:origin x="17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0B5A8A-00A6-F84C-84C5-6290247ECADB}" type="datetimeFigureOut">
              <a:rPr lang="en-US" smtClean="0"/>
              <a:t>7/9/26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D8791-78BB-3E42-B5CF-4236F1C23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495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D8791-78BB-3E42-B5CF-4236F1C238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523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D8791-78BB-3E42-B5CF-4236F1C238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8871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D8791-78BB-3E42-B5CF-4236F1C238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6991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2D8791-78BB-3E42-B5CF-4236F1C2382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450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>
            <a:extLst>
              <a:ext uri="{FF2B5EF4-FFF2-40B4-BE49-F238E27FC236}">
                <a16:creationId xmlns:a16="http://schemas.microsoft.com/office/drawing/2014/main" id="{E74DD158-ADD9-C447-83E8-296F1B621B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4" name="Notes Placeholder 2">
            <a:extLst>
              <a:ext uri="{FF2B5EF4-FFF2-40B4-BE49-F238E27FC236}">
                <a16:creationId xmlns:a16="http://schemas.microsoft.com/office/drawing/2014/main" id="{2ACFF1D5-7554-FB4A-9A32-14E893C11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54275" name="Slide Number Placeholder 3">
            <a:extLst>
              <a:ext uri="{FF2B5EF4-FFF2-40B4-BE49-F238E27FC236}">
                <a16:creationId xmlns:a16="http://schemas.microsoft.com/office/drawing/2014/main" id="{D0185CF3-70DB-8C4E-95C1-8FE6A01491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Times" pitchFamily="2" charset="0"/>
                <a:ea typeface="ＭＳ Ｐゴシック" panose="020B0600070205080204" pitchFamily="34" charset="-128"/>
              </a:defRPr>
            </a:lvl9pPr>
          </a:lstStyle>
          <a:p>
            <a:fld id="{1E7F98B8-3406-2A43-A07C-A300B55FF1DC}" type="slidenum">
              <a:rPr lang="en-US" altLang="en-US" sz="1200" smtClean="0"/>
              <a:pPr/>
              <a:t>24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4148456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7/9/26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668614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7/9/26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826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7/9/26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243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7/9/26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86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7/9/26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40073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7/9/26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56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7/9/26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257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7/9/26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532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7/9/26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1053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2A54C80-263E-416B-A8E0-580EDEADCBDC}" type="datetimeFigureOut">
              <a:rPr lang="en-US" smtClean="0"/>
              <a:t>7/9/26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490081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7/9/26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608366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7/9/26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42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om/url?sa=t&amp;source=web&amp;rct=j&amp;opi=89978449&amp;url=https://www.facebook.com/coalitiontostopviolenceagainstnativewomen/&amp;ved=2ahUKEwj6ucrZuv2JAxXhFVkFHV7IMWcQFnoECBcQAQ&amp;usg=AOvVaw2aqOuKZ1_rfcUENvjBLH1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CE464-D44A-344B-8EC9-3A8A232C73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21649" y="1653702"/>
            <a:ext cx="8361229" cy="2658893"/>
          </a:xfrm>
        </p:spPr>
        <p:txBody>
          <a:bodyPr/>
          <a:lstStyle/>
          <a:p>
            <a:pPr>
              <a:defRPr/>
            </a:pPr>
            <a:r>
              <a:rPr lang="en-US" sz="6000" b="1" dirty="0"/>
              <a:t>New Mexico Crime Victims Reparation Commission</a:t>
            </a:r>
            <a:endParaRPr lang="en-US" sz="6000" b="1" i="1" u="sng" dirty="0">
              <a:solidFill>
                <a:srgbClr val="00B0F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52F789-6BB1-5E4A-A845-D8DE67F873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7681" y="4472103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5273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2">
            <a:extLst>
              <a:ext uri="{FF2B5EF4-FFF2-40B4-BE49-F238E27FC236}">
                <a16:creationId xmlns:a16="http://schemas.microsoft.com/office/drawing/2014/main" id="{4BE473FC-5127-6D4F-B781-7BAC0C5C48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070044"/>
            <a:ext cx="10277060" cy="4833452"/>
          </a:xfrm>
        </p:spPr>
        <p:txBody>
          <a:bodyPr>
            <a:noAutofit/>
          </a:bodyPr>
          <a:lstStyle/>
          <a:p>
            <a:r>
              <a:rPr lang="en-US" sz="3600" dirty="0"/>
              <a:t>Mileage/per diem (transportation)</a:t>
            </a:r>
          </a:p>
          <a:p>
            <a:r>
              <a:rPr lang="en-US" sz="3600" dirty="0"/>
              <a:t>Vehicle repair (limit of $250)</a:t>
            </a:r>
          </a:p>
          <a:p>
            <a:r>
              <a:rPr lang="en-US" sz="3600" dirty="0"/>
              <a:t>Towing and impound fees (limit of $500)</a:t>
            </a:r>
          </a:p>
          <a:p>
            <a:r>
              <a:rPr lang="en-US" altLang="en-US" sz="3600" dirty="0">
                <a:ea typeface="ＭＳ Ｐゴシック" panose="020B0600070205080204" pitchFamily="34" charset="-128"/>
              </a:rPr>
              <a:t>Emergency civil legal assistance </a:t>
            </a:r>
            <a:r>
              <a:rPr lang="en-US" altLang="en-US" sz="3600" i="1" dirty="0">
                <a:ea typeface="ＭＳ Ｐゴシック" panose="020B0600070205080204" pitchFamily="34" charset="-128"/>
              </a:rPr>
              <a:t>(Attorney must agree to the one-time fee of $2,000 and follow case through completion)  </a:t>
            </a:r>
          </a:p>
          <a:p>
            <a:r>
              <a:rPr lang="en-US" altLang="en-US" sz="3600" dirty="0">
                <a:ea typeface="ＭＳ Ｐゴシック" panose="020B0600070205080204" pitchFamily="34" charset="-128"/>
              </a:rPr>
              <a:t>Crime scene cleanup</a:t>
            </a:r>
          </a:p>
          <a:p>
            <a:pPr marL="0" indent="0">
              <a:buNone/>
            </a:pPr>
            <a:endParaRPr lang="en-US" altLang="en-US" sz="3600" i="1" dirty="0">
              <a:ea typeface="ＭＳ Ｐゴシック" panose="020B0600070205080204" pitchFamily="34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599E857-6903-CE43-82DE-E450519348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0240" y="5309616"/>
            <a:ext cx="2553134" cy="1116996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43BA22CA-67C1-FF4D-82CC-F82C4D5481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195610"/>
            <a:ext cx="10035703" cy="1023590"/>
          </a:xfrm>
        </p:spPr>
        <p:txBody>
          <a:bodyPr>
            <a:noAutofit/>
          </a:bodyPr>
          <a:lstStyle/>
          <a:p>
            <a:pPr algn="ctr"/>
            <a:r>
              <a:rPr lang="en-US" altLang="en-US" sz="5400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Eligible Expenses 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317705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>
            <a:extLst>
              <a:ext uri="{FF2B5EF4-FFF2-40B4-BE49-F238E27FC236}">
                <a16:creationId xmlns:a16="http://schemas.microsoft.com/office/drawing/2014/main" id="{D71780D1-786D-EE47-BEB0-6206650E7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064" y="404614"/>
            <a:ext cx="9564624" cy="848999"/>
          </a:xfrm>
        </p:spPr>
        <p:txBody>
          <a:bodyPr>
            <a:normAutofit/>
          </a:bodyPr>
          <a:lstStyle/>
          <a:p>
            <a:pPr algn="ctr"/>
            <a:r>
              <a:rPr lang="en-US" altLang="en-US" sz="54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Ineligible Expenses</a:t>
            </a:r>
          </a:p>
        </p:txBody>
      </p:sp>
      <p:sp>
        <p:nvSpPr>
          <p:cNvPr id="23554" name="Content Placeholder 2">
            <a:extLst>
              <a:ext uri="{FF2B5EF4-FFF2-40B4-BE49-F238E27FC236}">
                <a16:creationId xmlns:a16="http://schemas.microsoft.com/office/drawing/2014/main" id="{34B64929-2D91-1C4A-BA6F-3BD4AE7B5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5063" y="1356852"/>
            <a:ext cx="9804433" cy="4742616"/>
          </a:xfrm>
        </p:spPr>
        <p:txBody>
          <a:bodyPr>
            <a:noAutofit/>
          </a:bodyPr>
          <a:lstStyle/>
          <a:p>
            <a:r>
              <a:rPr lang="en-US" altLang="en-US" sz="3600" dirty="0">
                <a:ea typeface="ＭＳ Ｐゴシック" panose="020B0600070205080204" pitchFamily="34" charset="-128"/>
              </a:rPr>
              <a:t>Funeral/burial expenses</a:t>
            </a:r>
          </a:p>
          <a:p>
            <a:r>
              <a:rPr lang="en-US" altLang="en-US" sz="3600" dirty="0">
                <a:ea typeface="ＭＳ Ｐゴシック" panose="020B0600070205080204" pitchFamily="34" charset="-128"/>
              </a:rPr>
              <a:t>Investigation activities</a:t>
            </a:r>
          </a:p>
          <a:p>
            <a:r>
              <a:rPr lang="en-US" altLang="en-US" sz="3600" dirty="0">
                <a:ea typeface="ＭＳ Ｐゴシック" panose="020B0600070205080204" pitchFamily="34" charset="-128"/>
              </a:rPr>
              <a:t>Medical care </a:t>
            </a:r>
          </a:p>
          <a:p>
            <a:r>
              <a:rPr lang="en-US" altLang="en-US" sz="3600" dirty="0">
                <a:ea typeface="ＭＳ Ｐゴシック" panose="020B0600070205080204" pitchFamily="34" charset="-128"/>
              </a:rPr>
              <a:t>Long term housing</a:t>
            </a:r>
          </a:p>
          <a:p>
            <a:r>
              <a:rPr lang="en-US" altLang="en-US" sz="3600" dirty="0">
                <a:ea typeface="ＭＳ Ｐゴシック" panose="020B0600070205080204" pitchFamily="34" charset="-128"/>
              </a:rPr>
              <a:t>Expenses related to recovering lost property</a:t>
            </a:r>
          </a:p>
          <a:p>
            <a:r>
              <a:rPr lang="en-US" altLang="en-US" sz="3600" dirty="0">
                <a:ea typeface="ＭＳ Ｐゴシック" panose="020B0600070205080204" pitchFamily="34" charset="-128"/>
              </a:rPr>
              <a:t>Non-emergency or expenses unrelated to crime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E6746C-656B-B746-8E85-8461FCF5C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5609" y="5336390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973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37A2412F-57B7-6447-818C-FAC0009A5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04800"/>
            <a:ext cx="10435442" cy="1143000"/>
          </a:xfrm>
        </p:spPr>
        <p:txBody>
          <a:bodyPr>
            <a:noAutofit/>
          </a:bodyPr>
          <a:lstStyle/>
          <a:p>
            <a:pPr algn="ctr"/>
            <a:r>
              <a:rPr lang="en-US" altLang="en-US" sz="48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Human Trafficking Crisis Stabilization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7471F-B90A-624E-A1B3-0EE2FACDD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447800"/>
            <a:ext cx="10138558" cy="4621407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/>
              <a:t>WHAT: Up to $3,000</a:t>
            </a:r>
          </a:p>
          <a:p>
            <a:pPr>
              <a:defRPr/>
            </a:pPr>
            <a:r>
              <a:rPr lang="en-US" sz="4000" dirty="0"/>
              <a:t>WHEN: Mon-Fri, 8 a.m. – 5 p.m. </a:t>
            </a:r>
          </a:p>
          <a:p>
            <a:pPr>
              <a:defRPr/>
            </a:pPr>
            <a:r>
              <a:rPr lang="en-US" sz="4000" dirty="0"/>
              <a:t>EXPENSES: Due to the unique needs of HT victims, please call one of the administering agencies for assistance and guidance.</a:t>
            </a:r>
            <a:endParaRPr lang="en-US" sz="28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3F8A4E-8A81-EF46-8ECC-33B1672D2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866" y="5193324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531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214EDC0-BDB3-06F9-58A6-7B888C028C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59807"/>
            <a:ext cx="10015728" cy="1519084"/>
          </a:xfrm>
        </p:spPr>
        <p:txBody>
          <a:bodyPr>
            <a:noAutofit/>
          </a:bodyPr>
          <a:lstStyle/>
          <a:p>
            <a:pPr algn="ctr"/>
            <a:r>
              <a:rPr lang="en-US" altLang="en-US" sz="54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HT Crisis Stabilization</a:t>
            </a:r>
            <a:br>
              <a:rPr lang="en-US" altLang="en-US" sz="5400" dirty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r>
              <a:rPr lang="en-US" altLang="en-US" sz="54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Administering Agencies</a:t>
            </a:r>
            <a:endParaRPr lang="en-US" sz="5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95A9884-8316-01FD-6AB4-A4FA30910D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1977957"/>
            <a:ext cx="11228832" cy="3933825"/>
          </a:xfrm>
        </p:spPr>
        <p:txBody>
          <a:bodyPr>
            <a:normAutofit/>
          </a:bodyPr>
          <a:lstStyle/>
          <a:p>
            <a:r>
              <a:rPr lang="en-US" altLang="en-US" sz="3400" dirty="0"/>
              <a:t>La Pinon Sexual Assault Recovery Services 575-526-3437</a:t>
            </a:r>
          </a:p>
          <a:p>
            <a:r>
              <a:rPr lang="en-US" altLang="en-US" sz="3400" dirty="0"/>
              <a:t>New Mexico Dream Center 505-900-3833</a:t>
            </a:r>
          </a:p>
          <a:p>
            <a:r>
              <a:rPr lang="en-US" altLang="en-US" sz="3400" dirty="0"/>
              <a:t>New Mexico Immigrant Law Center 505-247-1023</a:t>
            </a:r>
          </a:p>
          <a:p>
            <a:r>
              <a:rPr lang="en-US" altLang="en-US" sz="3400" dirty="0"/>
              <a:t>Rape Crisis Center of Central New Mexico 505-266-7711</a:t>
            </a:r>
          </a:p>
          <a:p>
            <a:r>
              <a:rPr lang="en-US" altLang="en-US" sz="3400" dirty="0"/>
              <a:t>The Life Link 505-438-0010</a:t>
            </a:r>
          </a:p>
          <a:p>
            <a:endParaRPr lang="en-US" altLang="en-US" sz="3200" dirty="0"/>
          </a:p>
          <a:p>
            <a:endParaRPr lang="en-US" altLang="en-US" sz="20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B8DA5FC-B6DB-F335-E4AB-5B84113AA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1030" y="5350245"/>
            <a:ext cx="2509736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162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6D3D16-FC1E-DE9E-9284-2AE075AD0193}"/>
              </a:ext>
            </a:extLst>
          </p:cNvPr>
          <p:cNvSpPr txBox="1"/>
          <p:nvPr/>
        </p:nvSpPr>
        <p:spPr>
          <a:xfrm>
            <a:off x="829733" y="370232"/>
            <a:ext cx="11184468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sz="5400" dirty="0">
                <a:solidFill>
                  <a:schemeClr val="accent5">
                    <a:lumMod val="75000"/>
                  </a:schemeClr>
                </a:solidFill>
              </a:rPr>
              <a:t>Victims of Human Trafficking</a:t>
            </a:r>
          </a:p>
          <a:p>
            <a:pPr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0" indent="0">
              <a:spcAft>
                <a:spcPts val="600"/>
              </a:spcAft>
              <a:buNone/>
            </a:pPr>
            <a:r>
              <a:rPr lang="en-US" sz="4000" dirty="0">
                <a:solidFill>
                  <a:schemeClr val="tx2"/>
                </a:solidFill>
              </a:rPr>
              <a:t>Agencies able to verify victims of human trafficking:</a:t>
            </a:r>
          </a:p>
          <a:p>
            <a:pPr marL="152396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</a:rPr>
              <a:t>Law Enforcement</a:t>
            </a:r>
          </a:p>
          <a:p>
            <a:pPr marL="152396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</a:rPr>
              <a:t>Medical provider</a:t>
            </a:r>
          </a:p>
          <a:p>
            <a:pPr marL="152396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</a:rPr>
              <a:t>Mental Health provider</a:t>
            </a:r>
          </a:p>
          <a:p>
            <a:pPr marL="152396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tx2"/>
                </a:solidFill>
              </a:rPr>
              <a:t>Prosecutors</a:t>
            </a:r>
          </a:p>
          <a:p>
            <a:pPr marL="152396" indent="-2286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3600" dirty="0">
              <a:solidFill>
                <a:schemeClr val="tx2"/>
              </a:solidFill>
            </a:endParaRPr>
          </a:p>
          <a:p>
            <a:pPr>
              <a:spcAft>
                <a:spcPts val="600"/>
              </a:spcAft>
            </a:pPr>
            <a:endParaRPr lang="en-US" altLang="en-US" sz="3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907B1F-A1A4-2063-CF83-FA5A41374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866" y="5193324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2864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E8717A8-20EF-0D59-37CA-D1072EF7D5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84006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</a:rPr>
              <a:t>Missing Person(s) Funds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904E713-598D-D044-D924-36845AADE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991032"/>
            <a:ext cx="10405872" cy="4556072"/>
          </a:xfrm>
        </p:spPr>
        <p:txBody>
          <a:bodyPr/>
          <a:lstStyle/>
          <a:p>
            <a:r>
              <a:rPr lang="en-US" sz="4000" dirty="0"/>
              <a:t>WHAT: Up to $3,000</a:t>
            </a:r>
          </a:p>
          <a:p>
            <a:r>
              <a:rPr lang="en-US" sz="4000" dirty="0"/>
              <a:t>WHEN: Mon-Fri, 8 a.m. – 5 p.m. </a:t>
            </a:r>
          </a:p>
          <a:p>
            <a:r>
              <a:rPr lang="en-US" sz="4000" dirty="0"/>
              <a:t>CONTACT: Coalition to Stop Violence Against Native Women 505-243-9199</a:t>
            </a:r>
            <a:endParaRPr lang="en-US" sz="4000" b="1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A715C07E-FE15-F8CA-3532-ED8A01B276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8384" y="5279136"/>
            <a:ext cx="2609088" cy="117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214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5941C-6DE9-9C6E-6879-C2CF95EBB3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</a:rPr>
              <a:t>MPF Allowable Costs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5D1C87-12DC-D61A-B9A1-6EA307CCC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63040" y="1678876"/>
            <a:ext cx="4352544" cy="823912"/>
          </a:xfrm>
        </p:spPr>
        <p:txBody>
          <a:bodyPr/>
          <a:lstStyle/>
          <a:p>
            <a:r>
              <a:rPr lang="en-US" sz="4000" dirty="0"/>
              <a:t>Eligible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A2912F-C2AC-4E27-544A-A33043388E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2782126"/>
            <a:ext cx="5029200" cy="2562193"/>
          </a:xfrm>
        </p:spPr>
        <p:txBody>
          <a:bodyPr>
            <a:normAutofit fontScale="47500" lnSpcReduction="20000"/>
          </a:bodyPr>
          <a:lstStyle/>
          <a:p>
            <a:pPr marL="498348" lvl="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5100" dirty="0"/>
              <a:t>Emergency counseling </a:t>
            </a:r>
          </a:p>
          <a:p>
            <a:pPr marL="498348" lvl="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5100" dirty="0"/>
              <a:t>Travel Expenses</a:t>
            </a:r>
          </a:p>
          <a:p>
            <a:pPr marL="498348" lvl="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5100" dirty="0"/>
              <a:t>Loss of Wages </a:t>
            </a:r>
          </a:p>
          <a:p>
            <a:pPr marL="498348" lvl="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5100" dirty="0"/>
              <a:t>Funeral Expenses</a:t>
            </a:r>
          </a:p>
          <a:p>
            <a:pPr marL="498348" lvl="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5100" dirty="0"/>
              <a:t>Print and digital materials</a:t>
            </a:r>
          </a:p>
          <a:p>
            <a:pPr marL="498348" lvl="0" indent="-342900"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5100" dirty="0"/>
              <a:t>Other costs as presented</a:t>
            </a:r>
          </a:p>
          <a:p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0A4559-7504-0145-EECA-C56D42475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25014" y="1678876"/>
            <a:ext cx="4443984" cy="823912"/>
          </a:xfrm>
        </p:spPr>
        <p:txBody>
          <a:bodyPr/>
          <a:lstStyle/>
          <a:p>
            <a:r>
              <a:rPr lang="en-US" sz="4000" dirty="0"/>
              <a:t>Ineligible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B8D7E8F-8631-117D-25C6-6EE709804E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25014" y="2782126"/>
            <a:ext cx="5029200" cy="2562193"/>
          </a:xfrm>
        </p:spPr>
        <p:txBody>
          <a:bodyPr>
            <a:normAutofit fontScale="475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5100" dirty="0">
                <a:effectLst/>
              </a:rPr>
              <a:t>Long term housing, including ongoing rent and utilities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5100" dirty="0">
                <a:effectLst/>
              </a:rPr>
              <a:t>Expenses related to recovering lost property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5100" dirty="0">
                <a:effectLst/>
              </a:rPr>
              <a:t>No reward(s)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B8459C63-AF18-136D-6F8C-144C5363C4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0304" y="5282184"/>
            <a:ext cx="2572512" cy="117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742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33D3A-B8D0-81B7-5971-11402DC698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4268"/>
            <a:ext cx="9601200" cy="678730"/>
          </a:xfrm>
        </p:spPr>
        <p:txBody>
          <a:bodyPr>
            <a:noAutofit/>
          </a:bodyPr>
          <a:lstStyle/>
          <a:p>
            <a:pPr algn="ctr"/>
            <a:r>
              <a:rPr lang="en-US" sz="5400" dirty="0"/>
              <a:t>EAF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2C34B-9649-2256-5D30-27C7288E1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4720" y="914400"/>
            <a:ext cx="10722990" cy="5778212"/>
          </a:xfrm>
        </p:spPr>
        <p:txBody>
          <a:bodyPr/>
          <a:lstStyle/>
          <a:p>
            <a:r>
              <a:rPr lang="en-US" u="sng" dirty="0"/>
              <a:t>Movers/</a:t>
            </a:r>
            <a:r>
              <a:rPr lang="en-US" u="sng" dirty="0" err="1"/>
              <a:t>Uhaul</a:t>
            </a:r>
            <a:endParaRPr lang="en-US" dirty="0"/>
          </a:p>
          <a:p>
            <a:pPr lvl="1"/>
            <a:r>
              <a:rPr lang="en-US" dirty="0"/>
              <a:t>Driver’s license for driver</a:t>
            </a:r>
          </a:p>
          <a:p>
            <a:pPr lvl="1"/>
            <a:r>
              <a:rPr lang="en-US" dirty="0"/>
              <a:t>Invoice/estimate from company</a:t>
            </a:r>
          </a:p>
          <a:p>
            <a:pPr lvl="1"/>
            <a:r>
              <a:rPr lang="en-US" dirty="0"/>
              <a:t>Full coverage insurance required</a:t>
            </a:r>
          </a:p>
          <a:p>
            <a:r>
              <a:rPr lang="en-US" u="sng" dirty="0"/>
              <a:t>Rent &amp; Relocation</a:t>
            </a:r>
            <a:endParaRPr lang="en-US" dirty="0"/>
          </a:p>
          <a:p>
            <a:pPr lvl="1"/>
            <a:r>
              <a:rPr lang="en-US" dirty="0"/>
              <a:t>Lease (offender can not be listed)</a:t>
            </a:r>
          </a:p>
          <a:p>
            <a:pPr lvl="1"/>
            <a:r>
              <a:rPr lang="en-US" dirty="0"/>
              <a:t>W9 from landlord</a:t>
            </a:r>
          </a:p>
          <a:p>
            <a:pPr lvl="1"/>
            <a:r>
              <a:rPr lang="en-US" dirty="0"/>
              <a:t>Housing assistance form, if applicable</a:t>
            </a:r>
          </a:p>
          <a:p>
            <a:pPr lvl="1"/>
            <a:r>
              <a:rPr lang="en-US" dirty="0"/>
              <a:t>Ledger of arrears</a:t>
            </a:r>
          </a:p>
          <a:p>
            <a:r>
              <a:rPr lang="en-US" u="sng" dirty="0"/>
              <a:t>Temporary Shelter</a:t>
            </a:r>
          </a:p>
          <a:p>
            <a:pPr lvl="1"/>
            <a:r>
              <a:rPr lang="en-US" dirty="0"/>
              <a:t>Location </a:t>
            </a:r>
          </a:p>
          <a:p>
            <a:pPr lvl="1"/>
            <a:r>
              <a:rPr lang="en-US" dirty="0"/>
              <a:t>Length of stay</a:t>
            </a:r>
          </a:p>
          <a:p>
            <a:pPr lvl="1"/>
            <a:r>
              <a:rPr lang="en-US" dirty="0"/>
              <a:t>Number and ages of persons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D908E4F6-F90A-42B2-3CE5-1721881DC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0304" y="5282184"/>
            <a:ext cx="2572512" cy="117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448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2B2EB8-D7A5-33C3-6E63-47E03D381E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50829"/>
            <a:ext cx="9601200" cy="74471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5400" dirty="0"/>
              <a:t>EAF 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572DA2-B4C0-DD58-EF11-838AC00257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2680" y="1093509"/>
            <a:ext cx="5153320" cy="4773891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/>
              <a:t>Movers/</a:t>
            </a:r>
            <a:r>
              <a:rPr lang="en-US" u="sng" dirty="0" err="1"/>
              <a:t>Uhaul</a:t>
            </a:r>
            <a:endParaRPr lang="en-US" dirty="0"/>
          </a:p>
          <a:p>
            <a:pPr lvl="1"/>
            <a:r>
              <a:rPr lang="en-US" dirty="0"/>
              <a:t>Driver’s license for driver</a:t>
            </a:r>
          </a:p>
          <a:p>
            <a:pPr lvl="1"/>
            <a:r>
              <a:rPr lang="en-US" dirty="0"/>
              <a:t>Full coverage insurance required</a:t>
            </a:r>
          </a:p>
          <a:p>
            <a:pPr lvl="1"/>
            <a:r>
              <a:rPr lang="en-US" dirty="0"/>
              <a:t>Invoice/estimate from company</a:t>
            </a:r>
          </a:p>
          <a:p>
            <a:r>
              <a:rPr lang="en-US" u="sng" dirty="0"/>
              <a:t>Rent &amp; Relocation</a:t>
            </a:r>
            <a:endParaRPr lang="en-US" dirty="0"/>
          </a:p>
          <a:p>
            <a:pPr lvl="1"/>
            <a:r>
              <a:rPr lang="en-US" dirty="0"/>
              <a:t>Housing assistance form, if applicable</a:t>
            </a:r>
          </a:p>
          <a:p>
            <a:pPr lvl="1"/>
            <a:r>
              <a:rPr lang="en-US" dirty="0"/>
              <a:t>Lease (offender can not be listed)</a:t>
            </a:r>
          </a:p>
          <a:p>
            <a:pPr lvl="1"/>
            <a:r>
              <a:rPr lang="en-US" dirty="0"/>
              <a:t>Ledger of arrears</a:t>
            </a:r>
          </a:p>
          <a:p>
            <a:pPr lvl="1"/>
            <a:r>
              <a:rPr lang="en-US" dirty="0"/>
              <a:t>W9 from landlord</a:t>
            </a:r>
          </a:p>
          <a:p>
            <a:r>
              <a:rPr lang="en-US" u="sng" dirty="0"/>
              <a:t>Temporary Shelter</a:t>
            </a:r>
          </a:p>
          <a:p>
            <a:pPr lvl="1"/>
            <a:r>
              <a:rPr lang="en-US" dirty="0"/>
              <a:t>Length of stay</a:t>
            </a:r>
          </a:p>
          <a:p>
            <a:pPr lvl="1"/>
            <a:r>
              <a:rPr lang="en-US" dirty="0"/>
              <a:t>Location </a:t>
            </a:r>
          </a:p>
          <a:p>
            <a:pPr lvl="1"/>
            <a:r>
              <a:rPr lang="en-US" dirty="0"/>
              <a:t>Number and ages of persons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A4CBD1-1B69-9CF1-26F0-D7405DAA3B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5402" y="1093510"/>
            <a:ext cx="5286383" cy="4515438"/>
          </a:xfrm>
        </p:spPr>
        <p:txBody>
          <a:bodyPr>
            <a:normAutofit fontScale="92500" lnSpcReduction="20000"/>
          </a:bodyPr>
          <a:lstStyle/>
          <a:p>
            <a:r>
              <a:rPr lang="en-US" u="sng" dirty="0"/>
              <a:t>Travel</a:t>
            </a:r>
          </a:p>
          <a:p>
            <a:pPr lvl="1"/>
            <a:r>
              <a:rPr lang="en-US" dirty="0"/>
              <a:t>Hotel</a:t>
            </a:r>
          </a:p>
          <a:p>
            <a:pPr lvl="1"/>
            <a:r>
              <a:rPr lang="en-US" dirty="0"/>
              <a:t>Itinerary and estimated cost (include 2-3 options in case dates/times are booked)</a:t>
            </a:r>
          </a:p>
          <a:p>
            <a:pPr lvl="1"/>
            <a:r>
              <a:rPr lang="en-US" dirty="0"/>
              <a:t>Meals (per diem is $70 or less depending on hours of travel)</a:t>
            </a:r>
          </a:p>
          <a:p>
            <a:pPr lvl="1"/>
            <a:r>
              <a:rPr lang="en-US" dirty="0"/>
              <a:t>Mileage from departure address to arrival address </a:t>
            </a:r>
          </a:p>
          <a:p>
            <a:pPr lvl="1"/>
            <a:r>
              <a:rPr lang="en-US" dirty="0"/>
              <a:t>Mode of travel: Flight, train, bus, personal vehicle</a:t>
            </a:r>
          </a:p>
          <a:p>
            <a:pPr lvl="1"/>
            <a:r>
              <a:rPr lang="en-US" dirty="0"/>
              <a:t>Real ID, driver’s license, passport, or picture ID </a:t>
            </a:r>
          </a:p>
          <a:p>
            <a:r>
              <a:rPr lang="en-US" u="sng" dirty="0"/>
              <a:t>Utilities</a:t>
            </a:r>
            <a:endParaRPr lang="en-US" dirty="0"/>
          </a:p>
          <a:p>
            <a:pPr lvl="1"/>
            <a:r>
              <a:rPr lang="en-US" dirty="0"/>
              <a:t>Billing statements </a:t>
            </a:r>
          </a:p>
          <a:p>
            <a:pPr lvl="1"/>
            <a:r>
              <a:rPr lang="en-US" dirty="0"/>
              <a:t>Vehicle payments or insurance is ineligible</a:t>
            </a:r>
          </a:p>
          <a:p>
            <a:endParaRPr lang="en-US" dirty="0"/>
          </a:p>
        </p:txBody>
      </p:sp>
      <p:pic>
        <p:nvPicPr>
          <p:cNvPr id="5" name="Content Placeholder 5">
            <a:extLst>
              <a:ext uri="{FF2B5EF4-FFF2-40B4-BE49-F238E27FC236}">
                <a16:creationId xmlns:a16="http://schemas.microsoft.com/office/drawing/2014/main" id="{CC19E370-75AA-056D-AB7B-0847FF30E0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0675" y="5536739"/>
            <a:ext cx="2572512" cy="117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8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BE33E4-6B79-730E-55BC-F13571C5D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49" y="289065"/>
            <a:ext cx="11185071" cy="641666"/>
          </a:xfrm>
        </p:spPr>
        <p:txBody>
          <a:bodyPr>
            <a:no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</a:rPr>
              <a:t>Emergency Assistance Funds Request 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CFF1A-C4EA-DC87-E60D-4BED32528D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80365" y="1513651"/>
            <a:ext cx="5396592" cy="3455087"/>
          </a:xfrm>
        </p:spPr>
        <p:txBody>
          <a:bodyPr/>
          <a:lstStyle/>
          <a:p>
            <a:r>
              <a:rPr lang="en-US" sz="2800" dirty="0">
                <a:effectLst/>
              </a:rPr>
              <a:t>Submit form</a:t>
            </a:r>
            <a:r>
              <a:rPr lang="en-US" sz="2800" i="1" dirty="0">
                <a:effectLst/>
              </a:rPr>
              <a:t> </a:t>
            </a:r>
            <a:r>
              <a:rPr lang="en-US" sz="2800" dirty="0">
                <a:effectLst/>
              </a:rPr>
              <a:t>with supporting documentation to the administering agency</a:t>
            </a:r>
          </a:p>
          <a:p>
            <a:r>
              <a:rPr lang="en-US" sz="2800" dirty="0"/>
              <a:t>Make sure to check the appropriate box under </a:t>
            </a:r>
            <a:r>
              <a:rPr lang="en-US" sz="2800" i="1" dirty="0"/>
              <a:t>Request Type</a:t>
            </a:r>
            <a:endParaRPr lang="en-US" sz="2800" i="1" dirty="0">
              <a:effectLst/>
            </a:endParaRPr>
          </a:p>
          <a:p>
            <a:pPr marL="0" indent="0">
              <a:buNone/>
            </a:pPr>
            <a:endParaRPr lang="en-US" sz="2800" i="1" dirty="0">
              <a:solidFill>
                <a:schemeClr val="tx1"/>
              </a:solidFill>
              <a:effectLst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B3BBA0-775B-DFE7-21C6-C33137BBB9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9098" y="5451940"/>
            <a:ext cx="2602278" cy="1116996"/>
          </a:xfrm>
          <a:prstGeom prst="rect">
            <a:avLst/>
          </a:prstGeom>
        </p:spPr>
      </p:pic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6FD305A-D4EF-7A42-4632-5F5D561FEDE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/>
        </p:blipFill>
        <p:spPr>
          <a:xfrm>
            <a:off x="1028700" y="930730"/>
            <a:ext cx="4889502" cy="5845628"/>
          </a:xfrm>
        </p:spPr>
      </p:pic>
    </p:spTree>
    <p:extLst>
      <p:ext uri="{BB962C8B-B14F-4D97-AF65-F5344CB8AC3E}">
        <p14:creationId xmlns:p14="http://schemas.microsoft.com/office/powerpoint/2010/main" val="863949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F5BDF-4F55-D744-AC9F-AA1BD3114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552592"/>
            <a:ext cx="9601200" cy="907498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chemeClr val="accent5">
                    <a:lumMod val="75000"/>
                  </a:schemeClr>
                </a:solidFill>
              </a:rPr>
              <a:t>Who is CVRC?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C7371D-8E3E-394D-BE51-9CD6717F0C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607012"/>
            <a:ext cx="10353368" cy="3581400"/>
          </a:xfrm>
        </p:spPr>
        <p:txBody>
          <a:bodyPr>
            <a:normAutofit fontScale="92500" lnSpcReduction="20000"/>
          </a:bodyPr>
          <a:lstStyle/>
          <a:p>
            <a:r>
              <a:rPr lang="en-US" altLang="en-US" sz="4300" dirty="0">
                <a:ea typeface="ＭＳ Ｐゴシック" panose="020B0600070205080204" pitchFamily="34" charset="-128"/>
              </a:rPr>
              <a:t>The Crime Victims Reparation Commission (CVRC) assists victims of violent crime with expenses incurred as a result of their victimization.</a:t>
            </a:r>
          </a:p>
          <a:p>
            <a:r>
              <a:rPr lang="en-US" altLang="en-US" sz="4300" dirty="0">
                <a:ea typeface="ＭＳ Ｐゴシック" panose="020B0600070205080204" pitchFamily="34" charset="-128"/>
              </a:rPr>
              <a:t>CVRC also administers funding to organizations to provide victim services statewide.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32A9A4-5D5E-5A43-822F-C91C7F2319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5400" y="5188412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83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37A2412F-57B7-6447-818C-FAC0009A5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04800"/>
            <a:ext cx="10435442" cy="1143000"/>
          </a:xfrm>
        </p:spPr>
        <p:txBody>
          <a:bodyPr>
            <a:noAutofit/>
          </a:bodyPr>
          <a:lstStyle/>
          <a:p>
            <a:pPr algn="ctr"/>
            <a:r>
              <a:rPr lang="en-US" altLang="en-US" sz="54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NMCSAP Emergency 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7471F-B90A-624E-A1B3-0EE2FACDD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219199"/>
            <a:ext cx="10138558" cy="492034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/>
              <a:t>WHAT: For Survivors of Sexual Violence</a:t>
            </a:r>
          </a:p>
          <a:p>
            <a:pPr>
              <a:defRPr/>
            </a:pPr>
            <a:r>
              <a:rPr lang="en-US" sz="4000" dirty="0"/>
              <a:t>WHEN: Mon-Fri, 8 a.m. – 5 p.m. </a:t>
            </a:r>
            <a:endParaRPr lang="en-US" sz="2800" dirty="0"/>
          </a:p>
          <a:p>
            <a:pPr>
              <a:defRPr/>
            </a:pPr>
            <a:r>
              <a:rPr lang="en-US" sz="4000" dirty="0"/>
              <a:t>CONTACT: New Mexico Coalition of Sexual Assault Programs 505-883-8020</a:t>
            </a:r>
          </a:p>
          <a:p>
            <a:pPr>
              <a:defRPr/>
            </a:pPr>
            <a:r>
              <a:rPr lang="en-US" sz="4000" dirty="0"/>
              <a:t>LIMIT: $1,500</a:t>
            </a:r>
            <a:endParaRPr lang="en-US" sz="1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3F8A4E-8A81-EF46-8ECC-33B1672D2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866" y="5193324"/>
            <a:ext cx="2559230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9574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3C77C-C825-AC1C-FC4B-3C2B8A540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127585"/>
            <a:ext cx="9601200" cy="863013"/>
          </a:xfrm>
        </p:spPr>
        <p:txBody>
          <a:bodyPr>
            <a:normAutofit/>
          </a:bodyPr>
          <a:lstStyle/>
          <a:p>
            <a:pPr algn="ctr"/>
            <a:r>
              <a:rPr lang="en-US" sz="5400">
                <a:solidFill>
                  <a:schemeClr val="accent5">
                    <a:lumMod val="75000"/>
                  </a:schemeClr>
                </a:solidFill>
              </a:rPr>
              <a:t>NMCSAP Request Form</a:t>
            </a:r>
            <a:endParaRPr lang="en-US" sz="5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9C40FE-B7AD-BDC9-52EF-41BD0F12CF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43600" y="1635543"/>
            <a:ext cx="4447786" cy="4376530"/>
          </a:xfrm>
        </p:spPr>
        <p:txBody>
          <a:bodyPr/>
          <a:lstStyle/>
          <a:p>
            <a:r>
              <a:rPr lang="en-US" sz="2800" dirty="0">
                <a:effectLst/>
                <a:latin typeface="Helvetica" pitchFamily="2" charset="0"/>
              </a:rPr>
              <a:t>Submit </a:t>
            </a:r>
            <a:r>
              <a:rPr lang="en-US" sz="2800" i="1" dirty="0">
                <a:effectLst/>
                <a:latin typeface="Helvetica" pitchFamily="2" charset="0"/>
              </a:rPr>
              <a:t>NMCSAP Emergency Funds </a:t>
            </a:r>
            <a:r>
              <a:rPr lang="en-US" sz="2800" i="1" dirty="0">
                <a:effectLst/>
              </a:rPr>
              <a:t>Request</a:t>
            </a:r>
            <a:r>
              <a:rPr lang="en-US" sz="2800" i="1" dirty="0">
                <a:effectLst/>
                <a:latin typeface="Helvetica" pitchFamily="2" charset="0"/>
              </a:rPr>
              <a:t> Form</a:t>
            </a:r>
            <a:r>
              <a:rPr lang="en-US" sz="2800" dirty="0">
                <a:effectLst/>
                <a:latin typeface="Helvetica" pitchFamily="2" charset="0"/>
              </a:rPr>
              <a:t> with supporting documentation to the coalition</a:t>
            </a:r>
            <a:endParaRPr lang="en-US" sz="2800" i="1" dirty="0">
              <a:effectLst/>
              <a:latin typeface="Helvetica" pitchFamily="2" charset="0"/>
            </a:endParaRP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22131C-BDFF-8B4D-ADDE-B550797B1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8242" y="5451940"/>
            <a:ext cx="2553134" cy="1116996"/>
          </a:xfrm>
          <a:prstGeom prst="rect">
            <a:avLst/>
          </a:prstGeom>
        </p:spPr>
      </p:pic>
      <p:pic>
        <p:nvPicPr>
          <p:cNvPr id="17" name="Content Placeholder 16">
            <a:extLst>
              <a:ext uri="{FF2B5EF4-FFF2-40B4-BE49-F238E27FC236}">
                <a16:creationId xmlns:a16="http://schemas.microsoft.com/office/drawing/2014/main" id="{171B5944-109C-5C24-612E-8AED59C6F1F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rcRect/>
          <a:stretch/>
        </p:blipFill>
        <p:spPr>
          <a:xfrm>
            <a:off x="1134148" y="990598"/>
            <a:ext cx="4556968" cy="5578337"/>
          </a:xfrm>
        </p:spPr>
      </p:pic>
    </p:spTree>
    <p:extLst>
      <p:ext uri="{BB962C8B-B14F-4D97-AF65-F5344CB8AC3E}">
        <p14:creationId xmlns:p14="http://schemas.microsoft.com/office/powerpoint/2010/main" val="5347631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CCA173B7-64BA-D443-AD98-FDB71C9CF6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9086" y="1213299"/>
            <a:ext cx="8361229" cy="3375030"/>
          </a:xfrm>
        </p:spPr>
        <p:txBody>
          <a:bodyPr>
            <a:noAutofit/>
          </a:bodyPr>
          <a:lstStyle/>
          <a:p>
            <a:pPr algn="ctr">
              <a:defRPr/>
            </a:pPr>
            <a:br>
              <a:rPr lang="en-US" sz="5400" dirty="0"/>
            </a:br>
            <a:br>
              <a:rPr lang="en-US" sz="5400" dirty="0"/>
            </a:br>
            <a:br>
              <a:rPr lang="en-US" sz="5400" dirty="0"/>
            </a:br>
            <a:br>
              <a:rPr lang="en-US" sz="5400" dirty="0"/>
            </a:br>
            <a:br>
              <a:rPr lang="en-US" sz="5400" dirty="0"/>
            </a:br>
            <a:br>
              <a:rPr lang="en-US" sz="5400" dirty="0"/>
            </a:br>
            <a:br>
              <a:rPr lang="en-US" sz="5400" dirty="0"/>
            </a:br>
            <a:br>
              <a:rPr lang="en-US" sz="5400" dirty="0"/>
            </a:br>
            <a:br>
              <a:rPr lang="en-US" sz="5400" dirty="0"/>
            </a:br>
            <a:br>
              <a:rPr lang="en-US" sz="5400" dirty="0"/>
            </a:br>
            <a:br>
              <a:rPr lang="en-US" sz="5400" dirty="0"/>
            </a:br>
            <a:br>
              <a:rPr lang="en-US" sz="5400" dirty="0"/>
            </a:br>
            <a:br>
              <a:rPr lang="en-US" sz="5400" dirty="0"/>
            </a:br>
            <a:endParaRPr lang="en-US" sz="4400" dirty="0">
              <a:solidFill>
                <a:schemeClr val="accent1"/>
              </a:solidFill>
              <a:highlight>
                <a:srgbClr val="FFFF00"/>
              </a:highlight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7D7F56E-71A7-B945-A749-CA8DE9A77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12FBE9-CE30-2140-9772-1CB1954A1A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8578" y="4527706"/>
            <a:ext cx="2553134" cy="11169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65B8CB0-2F10-94D8-AB64-03671F8A3D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649" y="1213299"/>
            <a:ext cx="8670471" cy="331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8604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24CB19-C88E-AF7E-2777-47B542EF5E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A48098D5-D64D-7862-0E42-53BC8658AE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9086" y="2542433"/>
            <a:ext cx="8361229" cy="100492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5400" dirty="0"/>
              <a:t>QUESTIONS?</a:t>
            </a:r>
            <a:endParaRPr lang="en-US" sz="5400" u="sng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7C186B-96AA-4184-A341-08E855F5D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6BD415-E106-0CA3-9264-26FDEFCB5A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094" y="4488796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788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9B054-1FF8-044E-9B91-38DB1739A3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821" y="1188720"/>
            <a:ext cx="8990358" cy="5001065"/>
          </a:xfrm>
        </p:spPr>
        <p:txBody>
          <a:bodyPr/>
          <a:lstStyle/>
          <a:p>
            <a:pPr marL="0" indent="0"/>
            <a:br>
              <a:rPr lang="en-US" altLang="en-US" dirty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br>
              <a:rPr lang="en-US" altLang="en-US" sz="4400" dirty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br>
              <a:rPr lang="en-US" altLang="en-US" sz="4400" dirty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br>
              <a:rPr lang="en-US" altLang="en-US" sz="4400" dirty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br>
              <a:rPr lang="en-US" altLang="en-US" sz="4400" dirty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br>
              <a:rPr lang="en-US" altLang="en-US" sz="4400" dirty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br>
              <a:rPr lang="en-US" altLang="en-US" sz="4400" dirty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br>
              <a:rPr lang="en-US" altLang="en-US" sz="4400" dirty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br>
              <a:rPr lang="en-US" altLang="en-US" sz="4400" dirty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br>
              <a:rPr lang="en-US" altLang="en-US" sz="4400" dirty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br>
              <a:rPr lang="en-US" altLang="en-US" sz="4400" dirty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br>
              <a:rPr lang="en-US" altLang="en-US" sz="4400" dirty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br>
              <a:rPr lang="en-US" altLang="en-US" sz="4400" dirty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br>
              <a:rPr lang="en-US" altLang="en-US" sz="4400" dirty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r>
              <a:rPr lang="en-US" altLang="en-US" sz="42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WWW.CVRC.NM.GOV</a:t>
            </a:r>
            <a:br>
              <a:rPr lang="en-US" altLang="en-US" sz="42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</a:br>
            <a:r>
              <a:rPr lang="en-US" altLang="en-US" sz="42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505-841-9432</a:t>
            </a:r>
            <a:br>
              <a:rPr lang="en-US" altLang="en-US" sz="42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</a:br>
            <a:r>
              <a:rPr lang="en-US" altLang="en-US" sz="42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  <a:t>Thank you!</a:t>
            </a:r>
            <a:br>
              <a:rPr lang="en-US" altLang="en-US" sz="4200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</a:rPr>
            </a:br>
            <a:br>
              <a:rPr lang="en-US" altLang="en-US" sz="4400" dirty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br>
              <a:rPr lang="en-US" altLang="en-US" sz="4400" dirty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br>
              <a:rPr lang="en-US" altLang="en-US" dirty="0">
                <a:ea typeface="ＭＳ Ｐゴシック" panose="020B0600070205080204" pitchFamily="34" charset="-128"/>
              </a:rPr>
            </a:b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81B011F-4AB0-E040-8CE2-50B1D151C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6964" y="4550093"/>
            <a:ext cx="2066544" cy="9041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00B68B-0F39-162F-34F1-A1C8498807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2728" y="3108260"/>
            <a:ext cx="2066544" cy="207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296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6F787-E6C7-459A-DB4F-BA58827C7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</a:rPr>
              <a:t>Purpose of Emergency 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CC6D05-3BC7-B933-6627-7B3F65055C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2333" y="1921933"/>
            <a:ext cx="10471627" cy="46410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/>
              <a:t>This funding is designated to provide victim(s) experiencing health and safety issues related to their victimization with immediate financial assistance.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32B9B1-F60A-20E7-BC46-3EDD93A87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9597" y="5308902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9969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CE464-D44A-344B-8EC9-3A8A232C7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52810"/>
            <a:ext cx="9601200" cy="86627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>
                <a:solidFill>
                  <a:srgbClr val="0070C0"/>
                </a:solidFill>
              </a:rPr>
              <a:t>Types of Emergency Funds </a:t>
            </a:r>
            <a:br>
              <a:rPr lang="en-US" sz="5000" dirty="0">
                <a:solidFill>
                  <a:srgbClr val="0070C0"/>
                </a:solidFill>
              </a:rPr>
            </a:br>
            <a:endParaRPr lang="en-US" sz="5000" dirty="0">
              <a:solidFill>
                <a:srgbClr val="0070C0"/>
              </a:solidFill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29C7433-13B4-3246-943E-3FD82967E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769806"/>
            <a:ext cx="9601200" cy="4097594"/>
          </a:xfrm>
        </p:spPr>
        <p:txBody>
          <a:bodyPr>
            <a:noAutofit/>
          </a:bodyPr>
          <a:lstStyle/>
          <a:p>
            <a:r>
              <a:rPr lang="en-US" sz="4000" dirty="0"/>
              <a:t>Emergency Assistance Funds </a:t>
            </a:r>
            <a:endParaRPr lang="en-US" sz="4000" b="1" dirty="0"/>
          </a:p>
          <a:p>
            <a:r>
              <a:rPr lang="en-US" sz="4000" dirty="0"/>
              <a:t>Human Trafficking Crisis Stabilization Funds </a:t>
            </a:r>
            <a:endParaRPr lang="en-US" sz="4000" b="1" dirty="0"/>
          </a:p>
          <a:p>
            <a:r>
              <a:rPr lang="en-US" sz="4000" dirty="0"/>
              <a:t>Missing Person(s) Funds </a:t>
            </a:r>
            <a:endParaRPr lang="en-US" sz="4000" b="1" dirty="0"/>
          </a:p>
          <a:p>
            <a:r>
              <a:rPr lang="en-US" sz="4000" dirty="0"/>
              <a:t>New Mexico Coalition of Sexual Assault Programs Emergency Funds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52F789-6BB1-5E4A-A845-D8DE67F873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9597" y="5308902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660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B4064-BCEF-8E10-C7CF-577B51DC8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18403"/>
            <a:ext cx="9601200" cy="943897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</a:rPr>
              <a:t>Accessing Emergency 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7DC06E-A1C1-8470-5D9D-A10E4D1E0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62300"/>
            <a:ext cx="10600944" cy="4916522"/>
          </a:xfrm>
        </p:spPr>
        <p:txBody>
          <a:bodyPr>
            <a:normAutofit/>
          </a:bodyPr>
          <a:lstStyle/>
          <a:p>
            <a:r>
              <a:rPr lang="en-US" sz="3200" dirty="0"/>
              <a:t>Associated with victimization</a:t>
            </a:r>
          </a:p>
          <a:p>
            <a:r>
              <a:rPr lang="en-US" sz="3200" dirty="0"/>
              <a:t>Immediate health and safety issue</a:t>
            </a:r>
          </a:p>
          <a:p>
            <a:r>
              <a:rPr lang="en-US" sz="3200" dirty="0"/>
              <a:t>Initiated by a victim advocate (</a:t>
            </a:r>
            <a:r>
              <a:rPr lang="en-US" sz="3200" b="1" dirty="0"/>
              <a:t>Do not </a:t>
            </a:r>
            <a:r>
              <a:rPr lang="en-US" sz="3200" dirty="0"/>
              <a:t>advise victim to contact administering agencies directly)</a:t>
            </a:r>
          </a:p>
          <a:p>
            <a:r>
              <a:rPr lang="en-US" sz="3200" dirty="0"/>
              <a:t>Supporting documentation </a:t>
            </a:r>
            <a:r>
              <a:rPr lang="en-US" sz="3200" b="1" dirty="0"/>
              <a:t>must</a:t>
            </a:r>
            <a:r>
              <a:rPr lang="en-US" sz="3200" dirty="0"/>
              <a:t> accompany the request form </a:t>
            </a:r>
          </a:p>
          <a:p>
            <a:r>
              <a:rPr lang="en-US" sz="3200" dirty="0"/>
              <a:t>Incomplete requests will be deemed ineligible and must be resubmitted as a complete packet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152932-1527-40A1-C495-83286E9A9D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9596" y="5308902"/>
            <a:ext cx="2631027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22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42DFC-B78B-3E96-75E4-B15E498CB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74320"/>
            <a:ext cx="9601200" cy="1016000"/>
          </a:xfrm>
        </p:spPr>
        <p:txBody>
          <a:bodyPr>
            <a:normAutofit/>
          </a:bodyPr>
          <a:lstStyle/>
          <a:p>
            <a:pPr algn="ctr"/>
            <a:r>
              <a:rPr lang="en-US" sz="5400" dirty="0">
                <a:solidFill>
                  <a:srgbClr val="0070C0"/>
                </a:solidFill>
              </a:rPr>
              <a:t>Accessing Emergency Funds</a:t>
            </a:r>
            <a:endParaRPr lang="en-US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1C2967-747F-49D2-F49B-B6CF2C4200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43050"/>
            <a:ext cx="9601200" cy="4324350"/>
          </a:xfrm>
        </p:spPr>
        <p:txBody>
          <a:bodyPr>
            <a:normAutofit/>
          </a:bodyPr>
          <a:lstStyle/>
          <a:p>
            <a:r>
              <a:rPr lang="en-US" sz="3200" dirty="0"/>
              <a:t>Provide the name and contact information for an alternate point of contact</a:t>
            </a:r>
          </a:p>
          <a:p>
            <a:r>
              <a:rPr lang="en-US" sz="3200" dirty="0"/>
              <a:t>A compensation application should be completed</a:t>
            </a:r>
          </a:p>
          <a:p>
            <a:r>
              <a:rPr lang="en-US" sz="3200" dirty="0"/>
              <a:t>Funds are a one-time opportunity </a:t>
            </a:r>
          </a:p>
          <a:p>
            <a:r>
              <a:rPr lang="en-US" sz="3200" dirty="0"/>
              <a:t>Can not access multiple emergency funds for a single victim</a:t>
            </a:r>
          </a:p>
          <a:p>
            <a:r>
              <a:rPr lang="en-US" sz="3200" dirty="0"/>
              <a:t>Allow up to 24 hours to process request(s)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547B4C0-5713-D22A-6C6F-30969ACF2D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9596" y="5308902"/>
            <a:ext cx="2631027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818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>
            <a:extLst>
              <a:ext uri="{FF2B5EF4-FFF2-40B4-BE49-F238E27FC236}">
                <a16:creationId xmlns:a16="http://schemas.microsoft.com/office/drawing/2014/main" id="{37A2412F-57B7-6447-818C-FAC0009A5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304800"/>
            <a:ext cx="10435442" cy="1143000"/>
          </a:xfrm>
        </p:spPr>
        <p:txBody>
          <a:bodyPr>
            <a:noAutofit/>
          </a:bodyPr>
          <a:lstStyle/>
          <a:p>
            <a:pPr algn="ctr"/>
            <a:r>
              <a:rPr lang="en-US" altLang="en-US" sz="54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Emergency Assistance Funds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37471F-B90A-624E-A1B3-0EE2FACDD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767840"/>
            <a:ext cx="10138558" cy="437170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/>
              <a:t>WHAT: 	  Up to $3,000*</a:t>
            </a:r>
          </a:p>
          <a:p>
            <a:pPr>
              <a:defRPr/>
            </a:pPr>
            <a:r>
              <a:rPr lang="en-US" sz="4000" dirty="0"/>
              <a:t>WHEN:  Mon-Fri, 8 a.m. – 5 p.m. </a:t>
            </a:r>
          </a:p>
          <a:p>
            <a:pPr marL="0" indent="0">
              <a:buNone/>
              <a:defRPr/>
            </a:pPr>
            <a:r>
              <a:rPr lang="en-US" sz="2800" dirty="0"/>
              <a:t>      		    (Depends on Administering Agency)</a:t>
            </a:r>
          </a:p>
          <a:p>
            <a:pPr marL="0" indent="0">
              <a:buNone/>
              <a:defRPr/>
            </a:pPr>
            <a:endParaRPr lang="en-US" sz="2800" dirty="0"/>
          </a:p>
          <a:p>
            <a:pPr marL="0" indent="0">
              <a:buNone/>
              <a:defRPr/>
            </a:pPr>
            <a:endParaRPr lang="en-US" sz="2800" dirty="0"/>
          </a:p>
          <a:p>
            <a:pPr marL="0" indent="0">
              <a:buNone/>
              <a:defRPr/>
            </a:pPr>
            <a:r>
              <a:rPr lang="en-US" altLang="en-US" sz="3200" dirty="0">
                <a:ea typeface="ＭＳ Ｐゴシック" panose="020B0600070205080204" pitchFamily="34" charset="-128"/>
              </a:rPr>
              <a:t>*Some expenses have financial thresholds.</a:t>
            </a: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3F8A4E-8A81-EF46-8ECC-33B1672D2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866" y="5193324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716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B501C-9C4E-224A-9BCF-F472E4753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14528"/>
            <a:ext cx="9601200" cy="1438656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solidFill>
                  <a:schemeClr val="accent5">
                    <a:lumMod val="75000"/>
                  </a:schemeClr>
                </a:solidFill>
              </a:rPr>
              <a:t>Emergency Assistance Funds Administering Agencies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0531D-20B0-A240-AA2F-061942CDE6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1976283"/>
            <a:ext cx="4447786" cy="3891117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Assurance Home, Inc. </a:t>
            </a:r>
          </a:p>
          <a:p>
            <a:r>
              <a:rPr lang="en-US" altLang="en-US" sz="2400" dirty="0"/>
              <a:t>Community Against Violence (CAV)</a:t>
            </a:r>
          </a:p>
          <a:p>
            <a:r>
              <a:rPr lang="en-US" altLang="en-US" sz="2400" dirty="0"/>
              <a:t>El Refugio, Inc.</a:t>
            </a:r>
          </a:p>
          <a:p>
            <a:r>
              <a:rPr lang="en-US" altLang="en-US" sz="2400" dirty="0"/>
              <a:t>La Pinon Sexual Assault Recovery Services</a:t>
            </a:r>
          </a:p>
          <a:p>
            <a:endParaRPr lang="en-US" altLang="en-US" dirty="0"/>
          </a:p>
          <a:p>
            <a:endParaRPr lang="en-US" sz="24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419073-EE96-8146-924B-18404A9BC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25403" y="1976284"/>
            <a:ext cx="4447786" cy="3891117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New Mexico Crime Victims Reparation Commission</a:t>
            </a:r>
          </a:p>
          <a:p>
            <a:r>
              <a:rPr lang="en-US" altLang="en-US" sz="2400" dirty="0"/>
              <a:t>Rape Crisis Center of Central New Mexico</a:t>
            </a:r>
          </a:p>
          <a:p>
            <a:r>
              <a:rPr lang="en-US" altLang="en-US" sz="2400" dirty="0"/>
              <a:t>Roberta’s Place</a:t>
            </a:r>
          </a:p>
          <a:p>
            <a:r>
              <a:rPr lang="en-US" altLang="en-US" sz="2400" dirty="0"/>
              <a:t>Sexual Assault Services of Northwestern New Mexico</a:t>
            </a:r>
          </a:p>
          <a:p>
            <a:endParaRPr lang="en-US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BBAC89-000A-5A45-82AB-F17CE8185B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6419" y="5423202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923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1188CBA4-B200-DF41-9CF6-20A2E86AC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3625" y="181584"/>
            <a:ext cx="11322033" cy="849548"/>
          </a:xfrm>
        </p:spPr>
        <p:txBody>
          <a:bodyPr>
            <a:normAutofit/>
          </a:bodyPr>
          <a:lstStyle/>
          <a:p>
            <a:pPr algn="ctr"/>
            <a:r>
              <a:rPr lang="en-US" altLang="en-US" sz="5400" dirty="0">
                <a:solidFill>
                  <a:schemeClr val="accent1"/>
                </a:solidFill>
                <a:ea typeface="ＭＳ Ｐゴシック" panose="020B0600070205080204" pitchFamily="34" charset="-128"/>
              </a:rPr>
              <a:t>Eligible Expenses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04F24A-A842-2140-84A2-5CA978205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15438"/>
            <a:ext cx="10454058" cy="440304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sz="3600" dirty="0"/>
              <a:t>Rent/utilities arrears (should be reasonable)</a:t>
            </a:r>
          </a:p>
          <a:p>
            <a:pPr>
              <a:defRPr/>
            </a:pPr>
            <a:r>
              <a:rPr lang="en-US" sz="3600" dirty="0"/>
              <a:t>One month rent/utilities/deposit </a:t>
            </a:r>
          </a:p>
          <a:p>
            <a:pPr>
              <a:defRPr/>
            </a:pPr>
            <a:r>
              <a:rPr lang="en-US" sz="3600" dirty="0"/>
              <a:t>Windows/door/lock repair/replacement </a:t>
            </a:r>
          </a:p>
          <a:p>
            <a:r>
              <a:rPr lang="en-US" altLang="en-US" sz="3600" dirty="0">
                <a:ea typeface="ＭＳ Ｐゴシック" panose="020B0600070205080204" pitchFamily="34" charset="-128"/>
              </a:rPr>
              <a:t>Emergency shelter/temporary housing/hotel</a:t>
            </a:r>
          </a:p>
          <a:p>
            <a:r>
              <a:rPr lang="en-US" altLang="en-US" sz="3600" dirty="0">
                <a:ea typeface="ＭＳ Ｐゴシック" panose="020B0600070205080204" pitchFamily="34" charset="-128"/>
              </a:rPr>
              <a:t>Emergency food and clothing</a:t>
            </a:r>
          </a:p>
          <a:p>
            <a:pPr>
              <a:defRPr/>
            </a:pPr>
            <a:r>
              <a:rPr lang="en-US" sz="3600" dirty="0"/>
              <a:t>ER counseling/medical/prescriptions</a:t>
            </a:r>
          </a:p>
          <a:p>
            <a:pPr>
              <a:defRPr/>
            </a:pPr>
            <a:r>
              <a:rPr lang="en-US" sz="3600" dirty="0"/>
              <a:t>Eyeglasses/contacts</a:t>
            </a:r>
          </a:p>
          <a:p>
            <a:pPr marL="0" indent="0">
              <a:buNone/>
            </a:pPr>
            <a:endParaRPr lang="en-US" altLang="en-US" sz="3600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pPr>
              <a:defRPr/>
            </a:pPr>
            <a:endParaRPr lang="en-US" sz="3600" dirty="0">
              <a:highlight>
                <a:srgbClr val="FFFF00"/>
              </a:highlight>
            </a:endParaRPr>
          </a:p>
          <a:p>
            <a:pPr>
              <a:defRPr/>
            </a:pPr>
            <a:endParaRPr lang="en-US" sz="3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3F9AD6-A959-7F48-B91B-CC164427C0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72524" y="5350245"/>
            <a:ext cx="2553134" cy="1116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628237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{4E908223-32AF-5543-A4AE-1E007EEE7870}tf10001072</Template>
  <TotalTime>4502</TotalTime>
  <Words>902</Words>
  <Application>Microsoft Macintosh PowerPoint</Application>
  <PresentationFormat>Widescreen</PresentationFormat>
  <Paragraphs>156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ＭＳ Ｐゴシック</vt:lpstr>
      <vt:lpstr>Arial</vt:lpstr>
      <vt:lpstr>Calibri</vt:lpstr>
      <vt:lpstr>Franklin Gothic Book</vt:lpstr>
      <vt:lpstr>Helvetica</vt:lpstr>
      <vt:lpstr>Times</vt:lpstr>
      <vt:lpstr>Crop</vt:lpstr>
      <vt:lpstr>New Mexico Crime Victims Reparation Commission</vt:lpstr>
      <vt:lpstr>Who is CVRC?</vt:lpstr>
      <vt:lpstr>Purpose of Emergency Funds</vt:lpstr>
      <vt:lpstr>Types of Emergency Funds  </vt:lpstr>
      <vt:lpstr>Accessing Emergency Funds</vt:lpstr>
      <vt:lpstr>Accessing Emergency Funds</vt:lpstr>
      <vt:lpstr>Emergency Assistance Funds</vt:lpstr>
      <vt:lpstr>Emergency Assistance Funds Administering Agencies</vt:lpstr>
      <vt:lpstr>Eligible Expenses</vt:lpstr>
      <vt:lpstr>Eligible Expenses </vt:lpstr>
      <vt:lpstr>Ineligible Expenses</vt:lpstr>
      <vt:lpstr>Human Trafficking Crisis Stabilization</vt:lpstr>
      <vt:lpstr>HT Crisis Stabilization Administering Agencies</vt:lpstr>
      <vt:lpstr>PowerPoint Presentation</vt:lpstr>
      <vt:lpstr>Missing Person(s) Funds</vt:lpstr>
      <vt:lpstr>MPF Allowable Costs</vt:lpstr>
      <vt:lpstr>EAF TIPS</vt:lpstr>
      <vt:lpstr>EAF TIPS</vt:lpstr>
      <vt:lpstr>Emergency Assistance Funds Request Form</vt:lpstr>
      <vt:lpstr>NMCSAP Emergency Funds</vt:lpstr>
      <vt:lpstr>NMCSAP Request Form</vt:lpstr>
      <vt:lpstr>             </vt:lpstr>
      <vt:lpstr>QUESTIONS?</vt:lpstr>
      <vt:lpstr>              WWW.CVRC.NM.GOV 505-841-9432 Thank you!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Participant Name Agency</dc:title>
  <dc:creator>Avery, Nicole, CVRC</dc:creator>
  <cp:lastModifiedBy>Brendler, Pamela, CVRC</cp:lastModifiedBy>
  <cp:revision>127</cp:revision>
  <dcterms:created xsi:type="dcterms:W3CDTF">2018-07-20T18:05:27Z</dcterms:created>
  <dcterms:modified xsi:type="dcterms:W3CDTF">2026-07-09T18:23:13Z</dcterms:modified>
</cp:coreProperties>
</file>