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69" r:id="rId1"/>
  </p:sldMasterIdLst>
  <p:notesMasterIdLst>
    <p:notesMasterId r:id="rId25"/>
  </p:notesMasterIdLst>
  <p:sldIdLst>
    <p:sldId id="256" r:id="rId2"/>
    <p:sldId id="572" r:id="rId3"/>
    <p:sldId id="520" r:id="rId4"/>
    <p:sldId id="521" r:id="rId5"/>
    <p:sldId id="522" r:id="rId6"/>
    <p:sldId id="571" r:id="rId7"/>
    <p:sldId id="540" r:id="rId8"/>
    <p:sldId id="526" r:id="rId9"/>
    <p:sldId id="562" r:id="rId10"/>
    <p:sldId id="524" r:id="rId11"/>
    <p:sldId id="542" r:id="rId12"/>
    <p:sldId id="563" r:id="rId13"/>
    <p:sldId id="564" r:id="rId14"/>
    <p:sldId id="525" r:id="rId15"/>
    <p:sldId id="561" r:id="rId16"/>
    <p:sldId id="565" r:id="rId17"/>
    <p:sldId id="566" r:id="rId18"/>
    <p:sldId id="570" r:id="rId19"/>
    <p:sldId id="556" r:id="rId20"/>
    <p:sldId id="557" r:id="rId21"/>
    <p:sldId id="546" r:id="rId22"/>
    <p:sldId id="574" r:id="rId23"/>
    <p:sldId id="544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B0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774"/>
    <p:restoredTop sz="59436"/>
  </p:normalViewPr>
  <p:slideViewPr>
    <p:cSldViewPr snapToGrid="0" snapToObjects="1">
      <p:cViewPr varScale="1">
        <p:scale>
          <a:sx n="72" d="100"/>
          <a:sy n="72" d="100"/>
        </p:scale>
        <p:origin x="224" y="4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136" d="100"/>
          <a:sy n="136" d="100"/>
        </p:scale>
        <p:origin x="2256" y="22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0B5A8A-00A6-F84C-84C5-6290247ECADB}" type="datetimeFigureOut">
              <a:rPr lang="en-US" smtClean="0"/>
              <a:t>7/9/26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2D8791-78BB-3E42-B5CF-4236F1C23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495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2D8791-78BB-3E42-B5CF-4236F1C2382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575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2D8791-78BB-3E42-B5CF-4236F1C2382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747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>
            <a:extLst>
              <a:ext uri="{FF2B5EF4-FFF2-40B4-BE49-F238E27FC236}">
                <a16:creationId xmlns:a16="http://schemas.microsoft.com/office/drawing/2014/main" id="{5D175EBE-AC1C-074B-8550-C196CC149A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4" name="Notes Placeholder 2">
            <a:extLst>
              <a:ext uri="{FF2B5EF4-FFF2-40B4-BE49-F238E27FC236}">
                <a16:creationId xmlns:a16="http://schemas.microsoft.com/office/drawing/2014/main" id="{20989B9D-9629-9848-9DDC-CABB510083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1200" baseline="0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8435" name="Slide Number Placeholder 3">
            <a:extLst>
              <a:ext uri="{FF2B5EF4-FFF2-40B4-BE49-F238E27FC236}">
                <a16:creationId xmlns:a16="http://schemas.microsoft.com/office/drawing/2014/main" id="{450A0417-D93D-0D47-85CB-DABA1ED4DC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D29AEEF7-C817-8740-9221-32BFF24BAAD2}" type="slidenum">
              <a:rPr lang="en-US" altLang="en-US" sz="1200" smtClean="0"/>
              <a:pPr/>
              <a:t>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6525289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>
            <a:extLst>
              <a:ext uri="{FF2B5EF4-FFF2-40B4-BE49-F238E27FC236}">
                <a16:creationId xmlns:a16="http://schemas.microsoft.com/office/drawing/2014/main" id="{FFD44001-7FDB-D34B-AF6A-0C0C99060F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2" name="Notes Placeholder 2">
            <a:extLst>
              <a:ext uri="{FF2B5EF4-FFF2-40B4-BE49-F238E27FC236}">
                <a16:creationId xmlns:a16="http://schemas.microsoft.com/office/drawing/2014/main" id="{039F91E8-1DB1-8848-8D60-D0D5BE6BC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Times" pitchFamily="2" charset="0"/>
                <a:ea typeface="ＭＳ Ｐゴシック" panose="020B0600070205080204" pitchFamily="34" charset="-128"/>
              </a:rPr>
              <a:t> </a:t>
            </a:r>
          </a:p>
        </p:txBody>
      </p:sp>
      <p:sp>
        <p:nvSpPr>
          <p:cNvPr id="20483" name="Slide Number Placeholder 3">
            <a:extLst>
              <a:ext uri="{FF2B5EF4-FFF2-40B4-BE49-F238E27FC236}">
                <a16:creationId xmlns:a16="http://schemas.microsoft.com/office/drawing/2014/main" id="{4E54C31D-CEFC-4046-A8E3-D887D1AF5D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A91D4782-0914-7045-93C1-74D0676A9794}" type="slidenum">
              <a:rPr lang="en-US" altLang="en-US" sz="1200" smtClean="0"/>
              <a:pPr/>
              <a:t>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288272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>
            <a:extLst>
              <a:ext uri="{FF2B5EF4-FFF2-40B4-BE49-F238E27FC236}">
                <a16:creationId xmlns:a16="http://schemas.microsoft.com/office/drawing/2014/main" id="{522B7C49-5C13-054B-8917-1370B2990E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0" name="Notes Placeholder 2">
            <a:extLst>
              <a:ext uri="{FF2B5EF4-FFF2-40B4-BE49-F238E27FC236}">
                <a16:creationId xmlns:a16="http://schemas.microsoft.com/office/drawing/2014/main" id="{3DF416D7-6D22-4442-83B6-DF60A4F2C1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22531" name="Slide Number Placeholder 3">
            <a:extLst>
              <a:ext uri="{FF2B5EF4-FFF2-40B4-BE49-F238E27FC236}">
                <a16:creationId xmlns:a16="http://schemas.microsoft.com/office/drawing/2014/main" id="{868796D8-8F5A-014C-AA18-98B689E494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9C05EAF1-4DBA-D046-941D-5C201956F99F}" type="slidenum">
              <a:rPr lang="en-US" altLang="en-US" sz="1200" smtClean="0"/>
              <a:pPr/>
              <a:t>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946252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2D8791-78BB-3E42-B5CF-4236F1C2382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7542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>
            <a:extLst>
              <a:ext uri="{FF2B5EF4-FFF2-40B4-BE49-F238E27FC236}">
                <a16:creationId xmlns:a16="http://schemas.microsoft.com/office/drawing/2014/main" id="{171DAD7F-3874-5846-930C-C629D0923F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8" name="Notes Placeholder 2">
            <a:extLst>
              <a:ext uri="{FF2B5EF4-FFF2-40B4-BE49-F238E27FC236}">
                <a16:creationId xmlns:a16="http://schemas.microsoft.com/office/drawing/2014/main" id="{0FFB4715-76AA-0A48-9E38-B74596891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Times" pitchFamily="2" charset="0"/>
                <a:ea typeface="ＭＳ Ｐゴシック" panose="020B0600070205080204" pitchFamily="34" charset="-128"/>
              </a:rPr>
              <a:t> </a:t>
            </a:r>
          </a:p>
        </p:txBody>
      </p:sp>
      <p:sp>
        <p:nvSpPr>
          <p:cNvPr id="24579" name="Slide Number Placeholder 3">
            <a:extLst>
              <a:ext uri="{FF2B5EF4-FFF2-40B4-BE49-F238E27FC236}">
                <a16:creationId xmlns:a16="http://schemas.microsoft.com/office/drawing/2014/main" id="{47809AA5-5AAC-B140-AB1D-0705C3041B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B319C15A-C5D8-334A-89D7-E1B842E40870}" type="slidenum">
              <a:rPr lang="en-US" altLang="en-US" sz="1200" smtClean="0"/>
              <a:pPr/>
              <a:t>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8202965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>
            <a:extLst>
              <a:ext uri="{FF2B5EF4-FFF2-40B4-BE49-F238E27FC236}">
                <a16:creationId xmlns:a16="http://schemas.microsoft.com/office/drawing/2014/main" id="{F34F2FBD-00E8-C240-95F6-B178ED3B06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2" name="Notes Placeholder 2">
            <a:extLst>
              <a:ext uri="{FF2B5EF4-FFF2-40B4-BE49-F238E27FC236}">
                <a16:creationId xmlns:a16="http://schemas.microsoft.com/office/drawing/2014/main" id="{5218D8C1-371A-7541-A3BE-3890E228A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40963" name="Slide Number Placeholder 3">
            <a:extLst>
              <a:ext uri="{FF2B5EF4-FFF2-40B4-BE49-F238E27FC236}">
                <a16:creationId xmlns:a16="http://schemas.microsoft.com/office/drawing/2014/main" id="{3C7A24A5-9909-3E40-878C-E966A06D28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874067EA-C627-C74B-A839-92189175E33F}" type="slidenum">
              <a:rPr lang="en-US" altLang="en-US" sz="1200" smtClean="0"/>
              <a:pPr/>
              <a:t>8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3262445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>
            <a:extLst>
              <a:ext uri="{FF2B5EF4-FFF2-40B4-BE49-F238E27FC236}">
                <a16:creationId xmlns:a16="http://schemas.microsoft.com/office/drawing/2014/main" id="{171DAD7F-3874-5846-930C-C629D0923F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8" name="Notes Placeholder 2">
            <a:extLst>
              <a:ext uri="{FF2B5EF4-FFF2-40B4-BE49-F238E27FC236}">
                <a16:creationId xmlns:a16="http://schemas.microsoft.com/office/drawing/2014/main" id="{0FFB4715-76AA-0A48-9E38-B74596891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24579" name="Slide Number Placeholder 3">
            <a:extLst>
              <a:ext uri="{FF2B5EF4-FFF2-40B4-BE49-F238E27FC236}">
                <a16:creationId xmlns:a16="http://schemas.microsoft.com/office/drawing/2014/main" id="{47809AA5-5AAC-B140-AB1D-0705C3041B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B319C15A-C5D8-334A-89D7-E1B842E40870}" type="slidenum">
              <a:rPr lang="en-US" altLang="en-US" sz="1200" smtClean="0"/>
              <a:pPr/>
              <a:t>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7873891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>
            <a:extLst>
              <a:ext uri="{FF2B5EF4-FFF2-40B4-BE49-F238E27FC236}">
                <a16:creationId xmlns:a16="http://schemas.microsoft.com/office/drawing/2014/main" id="{09AB8783-17C0-684F-87B7-A45BFBF5ED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2" name="Notes Placeholder 2">
            <a:extLst>
              <a:ext uri="{FF2B5EF4-FFF2-40B4-BE49-F238E27FC236}">
                <a16:creationId xmlns:a16="http://schemas.microsoft.com/office/drawing/2014/main" id="{CD525EE4-8E29-734E-B4D4-B632A5EC46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30723" name="Slide Number Placeholder 3">
            <a:extLst>
              <a:ext uri="{FF2B5EF4-FFF2-40B4-BE49-F238E27FC236}">
                <a16:creationId xmlns:a16="http://schemas.microsoft.com/office/drawing/2014/main" id="{C37071A5-7AB8-C743-A277-0242CC3C09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19CE42F4-D846-E444-B1BF-071746256C16}" type="slidenum">
              <a:rPr lang="en-US" altLang="en-US" sz="1200" smtClean="0"/>
              <a:pPr/>
              <a:t>10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1769463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>
            <a:extLst>
              <a:ext uri="{FF2B5EF4-FFF2-40B4-BE49-F238E27FC236}">
                <a16:creationId xmlns:a16="http://schemas.microsoft.com/office/drawing/2014/main" id="{7C9346F2-F33E-3943-A441-234C6DC151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0" name="Notes Placeholder 2">
            <a:extLst>
              <a:ext uri="{FF2B5EF4-FFF2-40B4-BE49-F238E27FC236}">
                <a16:creationId xmlns:a16="http://schemas.microsoft.com/office/drawing/2014/main" id="{3C38A645-D4CA-4E43-AA53-D21682031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32771" name="Slide Number Placeholder 3">
            <a:extLst>
              <a:ext uri="{FF2B5EF4-FFF2-40B4-BE49-F238E27FC236}">
                <a16:creationId xmlns:a16="http://schemas.microsoft.com/office/drawing/2014/main" id="{11B00B17-49A3-4D4E-B05A-5E88714555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FEB1C074-4C23-3349-9301-E0A68386AD9F}" type="slidenum">
              <a:rPr lang="en-US" altLang="en-US" sz="1200" smtClean="0"/>
              <a:pPr/>
              <a:t>11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1055160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2D8791-78BB-3E42-B5CF-4236F1C2382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6155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2D8791-78BB-3E42-B5CF-4236F1C2382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1681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>
            <a:extLst>
              <a:ext uri="{FF2B5EF4-FFF2-40B4-BE49-F238E27FC236}">
                <a16:creationId xmlns:a16="http://schemas.microsoft.com/office/drawing/2014/main" id="{6A9D94CC-A797-B24C-B950-9FF85A005E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4" name="Notes Placeholder 2">
            <a:extLst>
              <a:ext uri="{FF2B5EF4-FFF2-40B4-BE49-F238E27FC236}">
                <a16:creationId xmlns:a16="http://schemas.microsoft.com/office/drawing/2014/main" id="{E728A823-932B-6B42-9A86-013E947F1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38915" name="Slide Number Placeholder 3">
            <a:extLst>
              <a:ext uri="{FF2B5EF4-FFF2-40B4-BE49-F238E27FC236}">
                <a16:creationId xmlns:a16="http://schemas.microsoft.com/office/drawing/2014/main" id="{63ADD1CB-A9AC-9B4A-8F96-E2901DD819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559B9D73-81D9-A740-83A6-08C49703022F}" type="slidenum">
              <a:rPr lang="en-US" altLang="en-US" sz="1200" smtClean="0"/>
              <a:pPr/>
              <a:t>14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4105075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>
            <a:extLst>
              <a:ext uri="{FF2B5EF4-FFF2-40B4-BE49-F238E27FC236}">
                <a16:creationId xmlns:a16="http://schemas.microsoft.com/office/drawing/2014/main" id="{171DAD7F-3874-5846-930C-C629D0923F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8" name="Notes Placeholder 2">
            <a:extLst>
              <a:ext uri="{FF2B5EF4-FFF2-40B4-BE49-F238E27FC236}">
                <a16:creationId xmlns:a16="http://schemas.microsoft.com/office/drawing/2014/main" id="{0FFB4715-76AA-0A48-9E38-B74596891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24579" name="Slide Number Placeholder 3">
            <a:extLst>
              <a:ext uri="{FF2B5EF4-FFF2-40B4-BE49-F238E27FC236}">
                <a16:creationId xmlns:a16="http://schemas.microsoft.com/office/drawing/2014/main" id="{47809AA5-5AAC-B140-AB1D-0705C3041B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B319C15A-C5D8-334A-89D7-E1B842E40870}" type="slidenum">
              <a:rPr lang="en-US" altLang="en-US" sz="1200" smtClean="0"/>
              <a:pPr/>
              <a:t>15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5274512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2D8791-78BB-3E42-B5CF-4236F1C2382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7779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2D8791-78BB-3E42-B5CF-4236F1C2382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8671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2D8791-78BB-3E42-B5CF-4236F1C2382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9646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2D8791-78BB-3E42-B5CF-4236F1C2382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144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2D8791-78BB-3E42-B5CF-4236F1C2382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8966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lide Image Placeholder 1">
            <a:extLst>
              <a:ext uri="{FF2B5EF4-FFF2-40B4-BE49-F238E27FC236}">
                <a16:creationId xmlns:a16="http://schemas.microsoft.com/office/drawing/2014/main" id="{E74DD158-ADD9-C447-83E8-296F1B621B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4" name="Notes Placeholder 2">
            <a:extLst>
              <a:ext uri="{FF2B5EF4-FFF2-40B4-BE49-F238E27FC236}">
                <a16:creationId xmlns:a16="http://schemas.microsoft.com/office/drawing/2014/main" id="{2ACFF1D5-7554-FB4A-9A32-14E893C11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54275" name="Slide Number Placeholder 3">
            <a:extLst>
              <a:ext uri="{FF2B5EF4-FFF2-40B4-BE49-F238E27FC236}">
                <a16:creationId xmlns:a16="http://schemas.microsoft.com/office/drawing/2014/main" id="{D0185CF3-70DB-8C4E-95C1-8FE6A01491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1E7F98B8-3406-2A43-A07C-A300B55FF1DC}" type="slidenum">
              <a:rPr lang="en-US" altLang="en-US" sz="1200" smtClean="0"/>
              <a:pPr/>
              <a:t>23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148456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66861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869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37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7/9/26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56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257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532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053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A54C80-263E-416B-A8E0-580EDEADCBDC}" type="datetimeFigureOut">
              <a:rPr lang="en-US" smtClean="0"/>
              <a:t>7/9/26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90081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08366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7/9/26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826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243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424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CE464-D44A-344B-8EC9-3A8A232C73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0115" y="2293494"/>
            <a:ext cx="8361229" cy="2539584"/>
          </a:xfrm>
        </p:spPr>
        <p:txBody>
          <a:bodyPr/>
          <a:lstStyle/>
          <a:p>
            <a:pPr>
              <a:defRPr/>
            </a:pPr>
            <a:r>
              <a:rPr lang="en-US" sz="5400" dirty="0"/>
              <a:t>New Mexico </a:t>
            </a:r>
            <a:br>
              <a:rPr lang="en-US" sz="5400" dirty="0"/>
            </a:br>
            <a:r>
              <a:rPr lang="en-US" sz="5400" dirty="0"/>
              <a:t>Crime Victims Reparation Commission</a:t>
            </a:r>
            <a:endParaRPr lang="en-US" sz="5400" dirty="0">
              <a:solidFill>
                <a:srgbClr val="00B0F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52F789-6BB1-5E4A-A845-D8DE67F873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81430"/>
            <a:ext cx="2553134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527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15E40-4161-F938-B4FD-6696D7FCA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87459"/>
            <a:ext cx="9601200" cy="929897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Welcome 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A8D133-111F-7FCC-6D25-18D8FD0336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393" y="1689315"/>
            <a:ext cx="10972800" cy="4482885"/>
          </a:xfrm>
        </p:spPr>
        <p:txBody>
          <a:bodyPr>
            <a:noAutofit/>
          </a:bodyPr>
          <a:lstStyle/>
          <a:p>
            <a:r>
              <a:rPr lang="en-US" sz="3200" dirty="0"/>
              <a:t>Certificate requirements:</a:t>
            </a:r>
          </a:p>
          <a:p>
            <a:pPr marL="0" indent="0">
              <a:buNone/>
            </a:pPr>
            <a:r>
              <a:rPr lang="en-US" sz="2800" dirty="0"/>
              <a:t>	1. </a:t>
            </a:r>
            <a:r>
              <a:rPr lang="en-US" sz="2600" dirty="0"/>
              <a:t>Cameras must be on for the duration of the session.</a:t>
            </a:r>
          </a:p>
          <a:p>
            <a:pPr marL="0" indent="0">
              <a:buNone/>
            </a:pPr>
            <a:r>
              <a:rPr lang="en-US" sz="2600" dirty="0"/>
              <a:t>	2. No late entry will be permitted 10 minutes after the session begins.</a:t>
            </a:r>
          </a:p>
          <a:p>
            <a:pPr marL="0" indent="0">
              <a:buNone/>
            </a:pPr>
            <a:r>
              <a:rPr lang="en-US" sz="2600" dirty="0"/>
              <a:t>	3. Attendees must remain present for the entire presentation.</a:t>
            </a:r>
          </a:p>
          <a:p>
            <a:pPr marL="0" indent="0">
              <a:buNone/>
            </a:pPr>
            <a:r>
              <a:rPr lang="en-US" sz="2600" dirty="0"/>
              <a:t>	4. Attendees must be registered using individual accounts. 	Certificates 	will be emailed to the address used at registration. </a:t>
            </a:r>
          </a:p>
          <a:p>
            <a:r>
              <a:rPr lang="en-US" sz="3200" dirty="0"/>
              <a:t>Questions are encouraged.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E843C3-9139-12E0-F0AE-B2FE6FDAC0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3520" y="5441950"/>
            <a:ext cx="2553134" cy="1116996"/>
          </a:xfrm>
          <a:prstGeom prst="rect">
            <a:avLst/>
          </a:prstGeom>
          <a:solidFill>
            <a:srgbClr val="FFFF00"/>
          </a:solidFill>
        </p:spPr>
      </p:pic>
    </p:spTree>
    <p:extLst>
      <p:ext uri="{BB962C8B-B14F-4D97-AF65-F5344CB8AC3E}">
        <p14:creationId xmlns:p14="http://schemas.microsoft.com/office/powerpoint/2010/main" val="150896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Content Placeholder 2">
            <a:extLst>
              <a:ext uri="{FF2B5EF4-FFF2-40B4-BE49-F238E27FC236}">
                <a16:creationId xmlns:a16="http://schemas.microsoft.com/office/drawing/2014/main" id="{DF6D7EBB-564F-0D44-8A32-487E10F44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9231" y="381000"/>
            <a:ext cx="10972799" cy="6096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4000" dirty="0">
                <a:ea typeface="ＭＳ Ｐゴシック" panose="020B0600070205080204" pitchFamily="34" charset="-128"/>
              </a:rPr>
              <a:t>The NM Crime Victims Reparation Commission(CVRC) assists victims of violent crime with expenses incurred as a result of their victimization.</a:t>
            </a:r>
          </a:p>
          <a:p>
            <a:pPr marL="0" indent="0">
              <a:buNone/>
            </a:pPr>
            <a:endParaRPr lang="en-US" altLang="en-US" sz="4000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4000" dirty="0">
                <a:ea typeface="ＭＳ Ｐゴシック" panose="020B0600070205080204" pitchFamily="34" charset="-128"/>
              </a:rPr>
              <a:t>We also administer federal and state funding to organizations that provide victim services statewide.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EA22AB-58B0-C54D-A4CC-AA706A3AB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3520" y="5441950"/>
            <a:ext cx="2553134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918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Content Placeholder 2">
            <a:extLst>
              <a:ext uri="{FF2B5EF4-FFF2-40B4-BE49-F238E27FC236}">
                <a16:creationId xmlns:a16="http://schemas.microsoft.com/office/drawing/2014/main" id="{B4E59B08-D122-6546-8834-400481600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0" y="381000"/>
            <a:ext cx="8229600" cy="6096000"/>
          </a:xfrm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en-US" sz="4200" b="1" cap="all" dirty="0">
                <a:solidFill>
                  <a:schemeClr val="accent5">
                    <a:lumMod val="75000"/>
                  </a:schemeClr>
                </a:solidFill>
                <a:ea typeface="ＭＳ Ｐゴシック" panose="020B0600070205080204" pitchFamily="34" charset="-128"/>
              </a:rPr>
              <a:t>Compensation Funding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endParaRPr lang="en-US" altLang="en-US" sz="4200" b="1" cap="all" dirty="0">
              <a:solidFill>
                <a:schemeClr val="accent5">
                  <a:lumMod val="75000"/>
                </a:schemeClr>
              </a:solidFill>
              <a:ea typeface="ＭＳ Ｐゴシック" panose="020B0600070205080204" pitchFamily="34" charset="-128"/>
            </a:endParaRPr>
          </a:p>
          <a:p>
            <a:r>
              <a:rPr lang="en-US" altLang="en-US" sz="4200" dirty="0">
                <a:ea typeface="ＭＳ Ｐゴシック" panose="020B0600070205080204" pitchFamily="34" charset="-128"/>
              </a:rPr>
              <a:t>State 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4200" dirty="0">
              <a:ea typeface="ＭＳ Ｐゴシック" panose="020B0600070205080204" pitchFamily="34" charset="-128"/>
            </a:endParaRPr>
          </a:p>
          <a:p>
            <a:r>
              <a:rPr lang="en-US" altLang="en-US" sz="4200" dirty="0">
                <a:ea typeface="ＭＳ Ｐゴシック" panose="020B0600070205080204" pitchFamily="34" charset="-128"/>
              </a:rPr>
              <a:t>Federal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4200" dirty="0">
              <a:ea typeface="ＭＳ Ｐゴシック" panose="020B0600070205080204" pitchFamily="34" charset="-128"/>
            </a:endParaRPr>
          </a:p>
          <a:p>
            <a:r>
              <a:rPr lang="en-US" altLang="en-US" sz="4200" dirty="0">
                <a:ea typeface="ＭＳ Ｐゴシック" panose="020B0600070205080204" pitchFamily="34" charset="-128"/>
              </a:rPr>
              <a:t>Inmate Wages/Restitution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4200" dirty="0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4200" dirty="0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4200" dirty="0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4200" dirty="0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4200" dirty="0">
              <a:ea typeface="ＭＳ Ｐゴシック" panose="020B0600070205080204" pitchFamily="34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717B38-45A7-9B45-A8EE-AC1C489A3C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4758" y="5529989"/>
            <a:ext cx="2553134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421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Content Placeholder 2">
            <a:extLst>
              <a:ext uri="{FF2B5EF4-FFF2-40B4-BE49-F238E27FC236}">
                <a16:creationId xmlns:a16="http://schemas.microsoft.com/office/drawing/2014/main" id="{EBE1D0BF-6718-9548-A71E-5493A6C3B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512" y="188976"/>
            <a:ext cx="10387350" cy="6096000"/>
          </a:xfrm>
          <a:noFill/>
          <a:ln>
            <a:noFill/>
          </a:ln>
        </p:spPr>
        <p:txBody>
          <a:bodyPr>
            <a:norm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en-US" sz="4200" b="1" cap="all" dirty="0">
                <a:solidFill>
                  <a:schemeClr val="accent5">
                    <a:lumMod val="75000"/>
                  </a:schemeClr>
                </a:solidFill>
                <a:ea typeface="ＭＳ Ｐゴシック" panose="020B0600070205080204" pitchFamily="34" charset="-128"/>
              </a:rPr>
              <a:t>Compensation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4200" dirty="0">
              <a:ea typeface="ＭＳ Ｐゴシック" panose="020B0600070205080204" pitchFamily="34" charset="-128"/>
            </a:endParaRPr>
          </a:p>
          <a:p>
            <a:r>
              <a:rPr lang="en-US" altLang="en-US" sz="4200" dirty="0">
                <a:ea typeface="ＭＳ Ｐゴシック" panose="020B0600070205080204" pitchFamily="34" charset="-128"/>
              </a:rPr>
              <a:t>Victim of Violent Crime</a:t>
            </a:r>
          </a:p>
          <a:p>
            <a:r>
              <a:rPr lang="en-US" altLang="en-US" sz="4200" dirty="0">
                <a:ea typeface="ＭＳ Ｐゴシック" panose="020B0600070205080204" pitchFamily="34" charset="-128"/>
              </a:rPr>
              <a:t>Occurred in New Mexico</a:t>
            </a:r>
          </a:p>
          <a:p>
            <a:r>
              <a:rPr lang="en-US" altLang="en-US" sz="4200" dirty="0">
                <a:ea typeface="ＭＳ Ｐゴシック" panose="020B0600070205080204" pitchFamily="34" charset="-128"/>
              </a:rPr>
              <a:t>Reported to Law Enforcement, Licensed Medical, Mental or Tribal Health Provider</a:t>
            </a:r>
          </a:p>
          <a:p>
            <a:r>
              <a:rPr lang="en-US" altLang="en-US" sz="4200" dirty="0">
                <a:ea typeface="ＭＳ Ｐゴシック" panose="020B0600070205080204" pitchFamily="34" charset="-128"/>
              </a:rPr>
              <a:t>2 Years to Apply or Good Cause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4200" dirty="0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4200" dirty="0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4200" dirty="0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4200" dirty="0">
              <a:ea typeface="ＭＳ Ｐゴシック" panose="020B0600070205080204" pitchFamily="34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A9AE94-0C10-3543-93D7-0E1EF2D82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560" y="5360004"/>
            <a:ext cx="2553134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474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0BCB1-87D0-7FD3-ADC8-45957B5DA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14400"/>
          </a:xfrm>
        </p:spPr>
        <p:txBody>
          <a:bodyPr/>
          <a:lstStyle/>
          <a:p>
            <a:pPr algn="ctr"/>
            <a:r>
              <a:rPr lang="en-US" cap="all" dirty="0">
                <a:solidFill>
                  <a:schemeClr val="accent5">
                    <a:lumMod val="75000"/>
                  </a:schemeClr>
                </a:solidFill>
              </a:rPr>
              <a:t>Frequently Asked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A543E-1345-79CD-822F-9CBBF7E34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533" y="2285999"/>
            <a:ext cx="11311467" cy="4211053"/>
          </a:xfrm>
        </p:spPr>
        <p:txBody>
          <a:bodyPr>
            <a:normAutofit/>
          </a:bodyPr>
          <a:lstStyle/>
          <a:p>
            <a:r>
              <a:rPr lang="en-US" sz="4200" dirty="0"/>
              <a:t>Undocumented Individuals</a:t>
            </a:r>
          </a:p>
          <a:p>
            <a:r>
              <a:rPr lang="en-US" sz="4200" dirty="0"/>
              <a:t>NM Resident (Out-of-State or Out of the Country)</a:t>
            </a:r>
          </a:p>
          <a:p>
            <a:r>
              <a:rPr lang="en-US" sz="4200" dirty="0"/>
              <a:t>Victimization In Custody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261C54-767C-F544-D187-A69F200A6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4652" y="5055204"/>
            <a:ext cx="2553134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755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870B8-A815-ED45-8A92-6ABEAB6AFE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9576" y="1106424"/>
            <a:ext cx="9784080" cy="4553712"/>
          </a:xfrm>
        </p:spPr>
        <p:txBody>
          <a:bodyPr anchor="ctr"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Determining Eligibility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62A916-177A-F347-864C-142857EDC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7136" y="4408678"/>
            <a:ext cx="2553134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515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Content Placeholder 2">
            <a:extLst>
              <a:ext uri="{FF2B5EF4-FFF2-40B4-BE49-F238E27FC236}">
                <a16:creationId xmlns:a16="http://schemas.microsoft.com/office/drawing/2014/main" id="{6B6707B8-32ED-0A40-A930-5DB245CC3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9908" y="381000"/>
            <a:ext cx="9190892" cy="6096000"/>
          </a:xfrm>
        </p:spPr>
        <p:txBody>
          <a:bodyPr>
            <a:normAutofit fontScale="77500" lnSpcReduction="20000"/>
          </a:bodyPr>
          <a:lstStyle/>
          <a:p>
            <a:r>
              <a:rPr lang="en-US" altLang="en-US" sz="4200" dirty="0">
                <a:ea typeface="ＭＳ Ｐゴシック" panose="020B0600070205080204" pitchFamily="34" charset="-128"/>
              </a:rPr>
              <a:t>Collateral Sources</a:t>
            </a:r>
          </a:p>
          <a:p>
            <a:pPr lvl="1"/>
            <a:r>
              <a:rPr lang="en-US" altLang="en-US" sz="3600" dirty="0">
                <a:ea typeface="ＭＳ Ｐゴシック" panose="020B0600070205080204" pitchFamily="34" charset="-128"/>
              </a:rPr>
              <a:t>Donations/Crowd Funding</a:t>
            </a:r>
          </a:p>
          <a:p>
            <a:pPr lvl="1"/>
            <a:r>
              <a:rPr lang="en-US" altLang="en-US" sz="3600" dirty="0">
                <a:ea typeface="ＭＳ Ｐゴシック" panose="020B0600070205080204" pitchFamily="34" charset="-128"/>
              </a:rPr>
              <a:t>Insurance</a:t>
            </a:r>
          </a:p>
          <a:p>
            <a:pPr lvl="1"/>
            <a:r>
              <a:rPr lang="en-US" altLang="en-US" sz="3600" dirty="0">
                <a:ea typeface="ＭＳ Ｐゴシック" panose="020B0600070205080204" pitchFamily="34" charset="-128"/>
              </a:rPr>
              <a:t>Settlement/Award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endParaRPr lang="en-US" altLang="en-US" sz="4200" dirty="0">
              <a:ea typeface="ＭＳ Ｐゴシック" panose="020B0600070205080204" pitchFamily="34" charset="-128"/>
            </a:endParaRPr>
          </a:p>
          <a:p>
            <a:r>
              <a:rPr lang="en-US" altLang="en-US" sz="4200" dirty="0">
                <a:ea typeface="ＭＳ Ｐゴシック" panose="020B0600070205080204" pitchFamily="34" charset="-128"/>
              </a:rPr>
              <a:t>Causal Behavior</a:t>
            </a:r>
          </a:p>
          <a:p>
            <a:pPr lvl="1"/>
            <a:r>
              <a:rPr lang="en-US" altLang="en-US" sz="3600" dirty="0">
                <a:ea typeface="ＭＳ Ｐゴシック" panose="020B0600070205080204" pitchFamily="34" charset="-128"/>
              </a:rPr>
              <a:t>Contributory Behavior</a:t>
            </a:r>
          </a:p>
          <a:p>
            <a:pPr marL="0" indent="0">
              <a:buNone/>
            </a:pPr>
            <a:endParaRPr lang="en-US" altLang="en-US" sz="4200" dirty="0">
              <a:ea typeface="ＭＳ Ｐゴシック" panose="020B0600070205080204" pitchFamily="34" charset="-128"/>
            </a:endParaRPr>
          </a:p>
          <a:p>
            <a:r>
              <a:rPr lang="en-US" altLang="en-US" sz="4200" dirty="0">
                <a:ea typeface="ＭＳ Ｐゴシック" panose="020B0600070205080204" pitchFamily="34" charset="-128"/>
              </a:rPr>
              <a:t>Ineligible Expenses</a:t>
            </a:r>
          </a:p>
          <a:p>
            <a:pPr lvl="1"/>
            <a:r>
              <a:rPr lang="en-US" altLang="en-US" sz="3600" dirty="0">
                <a:ea typeface="ＭＳ Ｐゴシック" panose="020B0600070205080204" pitchFamily="34" charset="-128"/>
              </a:rPr>
              <a:t>Attorney fees</a:t>
            </a:r>
          </a:p>
          <a:p>
            <a:pPr lvl="1"/>
            <a:r>
              <a:rPr lang="en-US" altLang="en-US" sz="3600" dirty="0">
                <a:ea typeface="ＭＳ Ｐゴシック" panose="020B0600070205080204" pitchFamily="34" charset="-128"/>
              </a:rPr>
              <a:t>Pain &amp; Suffering</a:t>
            </a:r>
          </a:p>
          <a:p>
            <a:pPr lvl="1"/>
            <a:r>
              <a:rPr lang="en-US" altLang="en-US" sz="3600" dirty="0">
                <a:ea typeface="ＭＳ Ｐゴシック" panose="020B0600070205080204" pitchFamily="34" charset="-128"/>
              </a:rPr>
              <a:t>Property</a:t>
            </a:r>
          </a:p>
          <a:p>
            <a:pPr lvl="1"/>
            <a:r>
              <a:rPr lang="en-US" altLang="en-US" sz="3600" dirty="0">
                <a:ea typeface="ＭＳ Ｐゴシック" panose="020B0600070205080204" pitchFamily="34" charset="-128"/>
              </a:rPr>
              <a:t>Unrelated costs</a:t>
            </a:r>
          </a:p>
          <a:p>
            <a:pPr marL="530352" lvl="1" indent="0">
              <a:buNone/>
            </a:pPr>
            <a:endParaRPr lang="en-US" altLang="en-US" sz="4200" dirty="0">
              <a:ea typeface="ＭＳ Ｐゴシック" panose="020B0600070205080204" pitchFamily="34" charset="-128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endParaRPr lang="en-US" altLang="en-US" sz="4800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4800" dirty="0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4200" dirty="0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4200" dirty="0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4200" dirty="0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4200" dirty="0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4200" dirty="0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4200" dirty="0">
              <a:ea typeface="ＭＳ Ｐゴシック" panose="020B0600070205080204" pitchFamily="34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5F8282-71F9-A54D-B83E-ABC0854086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8112" y="5360004"/>
            <a:ext cx="2553134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54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870B8-A815-ED45-8A92-6ABEAB6AFE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9576" y="1106424"/>
            <a:ext cx="9784080" cy="4553712"/>
          </a:xfrm>
        </p:spPr>
        <p:txBody>
          <a:bodyPr anchor="ctr"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Crimes Enumerated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sz="4000" dirty="0">
                <a:ea typeface="ＭＳ Ｐゴシック" panose="020B0600070205080204" pitchFamily="34" charset="-128"/>
              </a:rPr>
              <a:t>(</a:t>
            </a:r>
            <a:r>
              <a:rPr lang="en-US" altLang="en-US" sz="4000" i="1" dirty="0">
                <a:ea typeface="ＭＳ Ｐゴシック" panose="020B0600070205080204" pitchFamily="34" charset="-128"/>
              </a:rPr>
              <a:t>Eligible crimes)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62A916-177A-F347-864C-142857EDC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7136" y="4408678"/>
            <a:ext cx="2553134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319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Content Placeholder 2">
            <a:extLst>
              <a:ext uri="{FF2B5EF4-FFF2-40B4-BE49-F238E27FC236}">
                <a16:creationId xmlns:a16="http://schemas.microsoft.com/office/drawing/2014/main" id="{35FF263C-0711-3B4C-B958-C5A208C13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97186"/>
            <a:ext cx="9211056" cy="6440774"/>
          </a:xfrm>
        </p:spPr>
        <p:txBody>
          <a:bodyPr/>
          <a:lstStyle/>
          <a:p>
            <a:pPr>
              <a:defRPr/>
            </a:pPr>
            <a:r>
              <a:rPr lang="en-US" dirty="0"/>
              <a:t>Abuse or Abandonment of a child</a:t>
            </a:r>
          </a:p>
          <a:p>
            <a:pPr marL="0" indent="0">
              <a:buNone/>
              <a:defRPr/>
            </a:pPr>
            <a:endParaRPr lang="en-US" sz="800" dirty="0"/>
          </a:p>
          <a:p>
            <a:pPr>
              <a:defRPr/>
            </a:pPr>
            <a:r>
              <a:rPr lang="en-US" dirty="0"/>
              <a:t>Aggravated indecent exposure</a:t>
            </a:r>
          </a:p>
          <a:p>
            <a:pPr>
              <a:defRPr/>
            </a:pPr>
            <a:endParaRPr lang="en-US" sz="800" dirty="0"/>
          </a:p>
          <a:p>
            <a:pPr>
              <a:defRPr/>
            </a:pPr>
            <a:r>
              <a:rPr lang="en-US" dirty="0"/>
              <a:t>Arson resulting in bodily injury</a:t>
            </a:r>
          </a:p>
          <a:p>
            <a:pPr>
              <a:defRPr/>
            </a:pPr>
            <a:endParaRPr lang="en-US" sz="800" dirty="0"/>
          </a:p>
          <a:p>
            <a:pPr>
              <a:defRPr/>
            </a:pPr>
            <a:r>
              <a:rPr lang="en-US" dirty="0"/>
              <a:t>Aggravated assault; Aggravated battery</a:t>
            </a:r>
          </a:p>
          <a:p>
            <a:pPr>
              <a:defRPr/>
            </a:pPr>
            <a:endParaRPr lang="en-US" sz="800" dirty="0"/>
          </a:p>
          <a:p>
            <a:pPr>
              <a:defRPr/>
            </a:pPr>
            <a:r>
              <a:rPr lang="en-US" dirty="0"/>
              <a:t>Assault against a household member</a:t>
            </a:r>
          </a:p>
          <a:p>
            <a:pPr>
              <a:defRPr/>
            </a:pPr>
            <a:endParaRPr lang="en-US" sz="800" dirty="0"/>
          </a:p>
          <a:p>
            <a:pPr>
              <a:defRPr/>
            </a:pPr>
            <a:r>
              <a:rPr lang="en-US" dirty="0"/>
              <a:t>Battery against a household member</a:t>
            </a:r>
          </a:p>
          <a:p>
            <a:pPr>
              <a:defRPr/>
            </a:pPr>
            <a:endParaRPr lang="en-US" sz="800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US" dirty="0"/>
              <a:t>Criminal sexual penetration</a:t>
            </a:r>
          </a:p>
          <a:p>
            <a:pPr>
              <a:defRPr/>
            </a:pPr>
            <a:endParaRPr lang="en-US" sz="800" dirty="0"/>
          </a:p>
          <a:p>
            <a:pPr>
              <a:defRPr/>
            </a:pPr>
            <a:r>
              <a:rPr lang="en-US" dirty="0"/>
              <a:t>Criminal sexual contact of a minor</a:t>
            </a:r>
          </a:p>
          <a:p>
            <a:pPr>
              <a:defRPr/>
            </a:pPr>
            <a:endParaRPr lang="en-US" sz="800" dirty="0"/>
          </a:p>
          <a:p>
            <a:pPr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Dangerous use of explosives resulting in bodily injury</a:t>
            </a:r>
          </a:p>
          <a:p>
            <a:pPr algn="ctr" eaLnBrk="1" hangingPunct="1">
              <a:buFont typeface="Arial" charset="0"/>
              <a:buNone/>
              <a:defRPr/>
            </a:pPr>
            <a:endParaRPr lang="en-US" sz="4200" dirty="0">
              <a:ea typeface="ＭＳ Ｐゴシック" charset="0"/>
              <a:cs typeface="ＭＳ Ｐゴシック" charset="0"/>
            </a:endParaRPr>
          </a:p>
          <a:p>
            <a:pPr algn="ctr" eaLnBrk="1" hangingPunct="1">
              <a:buFont typeface="Arial" charset="0"/>
              <a:buNone/>
              <a:defRPr/>
            </a:pPr>
            <a:endParaRPr lang="en-US" sz="7500" dirty="0"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en-US" sz="4200" dirty="0"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en-US" sz="4200" dirty="0"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en-US" sz="4200" dirty="0"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en-US" sz="4200" dirty="0"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en-US" sz="4200" dirty="0"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en-US" sz="4200" dirty="0"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49BCA0-AE33-8844-B583-FE74A1A70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1224" y="5304790"/>
            <a:ext cx="2553134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861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Content Placeholder 2">
            <a:extLst>
              <a:ext uri="{FF2B5EF4-FFF2-40B4-BE49-F238E27FC236}">
                <a16:creationId xmlns:a16="http://schemas.microsoft.com/office/drawing/2014/main" id="{37BFEE28-C486-2E44-98B6-5C1B78EC2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467" y="332232"/>
            <a:ext cx="9584060" cy="6306312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endParaRPr lang="en-US" sz="800" dirty="0"/>
          </a:p>
          <a:p>
            <a:pPr>
              <a:defRPr/>
            </a:pPr>
            <a:r>
              <a:rPr lang="en-US" dirty="0"/>
              <a:t>Failure to Give Information &amp; Render Aid</a:t>
            </a:r>
          </a:p>
          <a:p>
            <a:pPr>
              <a:defRPr/>
            </a:pPr>
            <a:endParaRPr lang="en-US" sz="800" dirty="0"/>
          </a:p>
          <a:p>
            <a:pPr>
              <a:defRPr/>
            </a:pPr>
            <a:r>
              <a:rPr lang="en-US" dirty="0"/>
              <a:t>Homicide/Great Bodily Injury by vehicle</a:t>
            </a:r>
          </a:p>
          <a:p>
            <a:pPr>
              <a:defRPr/>
            </a:pPr>
            <a:endParaRPr lang="en-US" sz="800" dirty="0"/>
          </a:p>
          <a:p>
            <a:pPr>
              <a:defRPr/>
            </a:pPr>
            <a:r>
              <a:rPr lang="en-US" dirty="0"/>
              <a:t>Human trafficking</a:t>
            </a:r>
          </a:p>
          <a:p>
            <a:pPr>
              <a:defRPr/>
            </a:pPr>
            <a:endParaRPr lang="en-US" sz="800" dirty="0"/>
          </a:p>
          <a:p>
            <a:pPr>
              <a:defRPr/>
            </a:pPr>
            <a:r>
              <a:rPr lang="en-US" dirty="0"/>
              <a:t>Involuntary manslaughter</a:t>
            </a:r>
            <a:endParaRPr lang="en-US" sz="800" dirty="0"/>
          </a:p>
          <a:p>
            <a:pPr>
              <a:defRPr/>
            </a:pPr>
            <a:endParaRPr lang="en-US" sz="800" dirty="0"/>
          </a:p>
          <a:p>
            <a:pPr>
              <a:defRPr/>
            </a:pPr>
            <a:r>
              <a:rPr lang="en-US" dirty="0"/>
              <a:t>Kidnapping</a:t>
            </a:r>
          </a:p>
          <a:p>
            <a:pPr>
              <a:defRPr/>
            </a:pPr>
            <a:endParaRPr lang="en-US" sz="800" dirty="0"/>
          </a:p>
          <a:p>
            <a:pPr>
              <a:defRPr/>
            </a:pPr>
            <a:r>
              <a:rPr lang="en-US" dirty="0"/>
              <a:t>Negligent use of a deadly weapon</a:t>
            </a:r>
          </a:p>
          <a:p>
            <a:pPr>
              <a:defRPr/>
            </a:pPr>
            <a:endParaRPr lang="en-US" sz="800" dirty="0"/>
          </a:p>
          <a:p>
            <a:pPr>
              <a:defRPr/>
            </a:pPr>
            <a:r>
              <a:rPr lang="en-US" dirty="0"/>
              <a:t>Murder</a:t>
            </a:r>
          </a:p>
          <a:p>
            <a:pPr>
              <a:defRPr/>
            </a:pPr>
            <a:endParaRPr lang="en-US" sz="800" dirty="0"/>
          </a:p>
          <a:p>
            <a:pPr>
              <a:defRPr/>
            </a:pPr>
            <a:r>
              <a:rPr lang="en-US" dirty="0"/>
              <a:t>Stalking</a:t>
            </a:r>
          </a:p>
          <a:p>
            <a:pPr>
              <a:defRPr/>
            </a:pPr>
            <a:endParaRPr lang="en-US" sz="800" dirty="0"/>
          </a:p>
          <a:p>
            <a:pPr>
              <a:defRPr/>
            </a:pPr>
            <a:r>
              <a:rPr lang="en-US" dirty="0"/>
              <a:t>Voluntary manslaughter</a:t>
            </a:r>
          </a:p>
          <a:p>
            <a:pPr eaLnBrk="1" hangingPunct="1">
              <a:buFont typeface="Arial" charset="0"/>
              <a:buNone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  <a:p>
            <a:pPr algn="ctr" eaLnBrk="1" hangingPunct="1">
              <a:buFont typeface="Arial" charset="0"/>
              <a:buNone/>
              <a:defRPr/>
            </a:pPr>
            <a:endParaRPr lang="en-US" sz="4200" dirty="0">
              <a:ea typeface="ＭＳ Ｐゴシック" charset="0"/>
              <a:cs typeface="ＭＳ Ｐゴシック" charset="0"/>
            </a:endParaRPr>
          </a:p>
          <a:p>
            <a:pPr algn="ctr" eaLnBrk="1" hangingPunct="1">
              <a:buFont typeface="Arial" charset="0"/>
              <a:buNone/>
              <a:defRPr/>
            </a:pPr>
            <a:endParaRPr lang="en-US" sz="7500" dirty="0"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en-US" sz="4200" dirty="0"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en-US" sz="4200" dirty="0"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en-US" sz="4200" dirty="0"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en-US" sz="4200" dirty="0"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en-US" sz="4200" dirty="0"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en-US" sz="4200" dirty="0"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A3000-7778-EB46-97C4-0CCF81DFDC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4960" y="5423662"/>
            <a:ext cx="2553134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170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560DA-804D-D945-94C6-BA7D5F3A84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5320" y="1166662"/>
            <a:ext cx="9844056" cy="4511762"/>
          </a:xfrm>
        </p:spPr>
        <p:txBody>
          <a:bodyPr anchor="ctr"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 Up to $20,000.00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endParaRPr lang="en-US" sz="4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F964EB-7E8D-7946-B133-FF158455E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1144" y="4561428"/>
            <a:ext cx="2553134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355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560DA-804D-D945-94C6-BA7D5F3A84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5320" y="1166662"/>
            <a:ext cx="9844056" cy="4511762"/>
          </a:xfrm>
        </p:spPr>
        <p:txBody>
          <a:bodyPr anchor="ctr"/>
          <a:lstStyle/>
          <a:p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$30,000.00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sz="3700" i="1" cap="none" dirty="0">
                <a:ea typeface="ＭＳ Ｐゴシック" panose="020B0600070205080204" pitchFamily="34" charset="-128"/>
              </a:rPr>
              <a:t>Catastrophic Injury/Permanent &amp; Total Disability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F964EB-7E8D-7946-B133-FF158455E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1144" y="4561428"/>
            <a:ext cx="2553134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733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7438B-9739-E74E-9182-4C37DA16A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87569"/>
            <a:ext cx="9601200" cy="674077"/>
          </a:xfrm>
        </p:spPr>
        <p:txBody>
          <a:bodyPr>
            <a:normAutofit/>
          </a:bodyPr>
          <a:lstStyle/>
          <a:p>
            <a:pPr algn="ctr"/>
            <a:r>
              <a:rPr lang="en-US" altLang="en-US" sz="4200" cap="all" dirty="0">
                <a:solidFill>
                  <a:schemeClr val="accent5">
                    <a:lumMod val="75000"/>
                  </a:schemeClr>
                </a:solidFill>
                <a:ea typeface="ＭＳ Ｐゴシック" panose="020B0600070205080204" pitchFamily="34" charset="-128"/>
              </a:rPr>
              <a:t>Eligible Expenses</a:t>
            </a:r>
            <a:endParaRPr lang="en-US" sz="4200" cap="all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7889" name="Content Placeholder 2">
            <a:extLst>
              <a:ext uri="{FF2B5EF4-FFF2-40B4-BE49-F238E27FC236}">
                <a16:creationId xmlns:a16="http://schemas.microsoft.com/office/drawing/2014/main" id="{C44A38C6-5A90-9D46-A4C1-6920D1D8E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333" y="1002323"/>
            <a:ext cx="10671313" cy="4805811"/>
          </a:xfrm>
        </p:spPr>
        <p:txBody>
          <a:bodyPr>
            <a:normAutofit fontScale="25000" lnSpcReduction="20000"/>
          </a:bodyPr>
          <a:lstStyle/>
          <a:p>
            <a:r>
              <a:rPr lang="en-US" altLang="en-US" sz="14400" dirty="0">
                <a:ea typeface="ＭＳ Ｐゴシック" panose="020B0600070205080204" pitchFamily="34" charset="-128"/>
              </a:rPr>
              <a:t>Funeral (Priority Processing)</a:t>
            </a:r>
          </a:p>
          <a:p>
            <a:r>
              <a:rPr lang="en-US" altLang="en-US" sz="14400" dirty="0">
                <a:ea typeface="ＭＳ Ｐゴシック" panose="020B0600070205080204" pitchFamily="34" charset="-128"/>
              </a:rPr>
              <a:t>Loss of Wages </a:t>
            </a:r>
          </a:p>
          <a:p>
            <a:r>
              <a:rPr lang="en-US" altLang="en-US" sz="14400" dirty="0">
                <a:ea typeface="ＭＳ Ｐゴシック" panose="020B0600070205080204" pitchFamily="34" charset="-128"/>
              </a:rPr>
              <a:t>Medical</a:t>
            </a:r>
          </a:p>
          <a:p>
            <a:r>
              <a:rPr lang="en-US" altLang="en-US" sz="14400" dirty="0">
                <a:ea typeface="ＭＳ Ｐゴシック" panose="020B0600070205080204" pitchFamily="34" charset="-128"/>
              </a:rPr>
              <a:t>Counseling </a:t>
            </a:r>
          </a:p>
          <a:p>
            <a:r>
              <a:rPr lang="en-US" altLang="en-US" sz="14400" dirty="0">
                <a:ea typeface="ＭＳ Ｐゴシック" panose="020B0600070205080204" pitchFamily="34" charset="-128"/>
              </a:rPr>
              <a:t>Relocation &amp; Rent </a:t>
            </a:r>
          </a:p>
          <a:p>
            <a:pPr lvl="1"/>
            <a:r>
              <a:rPr lang="en-US" altLang="en-US" sz="14400" dirty="0">
                <a:ea typeface="ＭＳ Ｐゴシック" panose="020B0600070205080204" pitchFamily="34" charset="-128"/>
              </a:rPr>
              <a:t>(Domestic Violence, Sexual Assault, Human Trafficking Only)</a:t>
            </a:r>
          </a:p>
          <a:p>
            <a:r>
              <a:rPr lang="en-US" altLang="en-US" sz="14400" dirty="0">
                <a:ea typeface="ＭＳ Ｐゴシック" panose="020B0600070205080204" pitchFamily="34" charset="-128"/>
              </a:rPr>
              <a:t>Other Related Expenses</a:t>
            </a:r>
          </a:p>
          <a:p>
            <a:pPr marL="0" indent="0">
              <a:buNone/>
            </a:pPr>
            <a:endParaRPr lang="en-US" altLang="en-US" sz="14400" cap="none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14400" dirty="0">
                <a:ea typeface="ＭＳ Ｐゴシック" panose="020B0600070205080204" pitchFamily="34" charset="-128"/>
              </a:rPr>
              <a:t>*</a:t>
            </a:r>
            <a:r>
              <a:rPr lang="en-US" altLang="en-US" sz="14400" cap="none" dirty="0">
                <a:ea typeface="ＭＳ Ｐゴシック" panose="020B0600070205080204" pitchFamily="34" charset="-128"/>
              </a:rPr>
              <a:t>Some expenses have financial thresholds.</a:t>
            </a:r>
            <a:br>
              <a:rPr lang="en-US" altLang="en-US" sz="4400" dirty="0">
                <a:ea typeface="ＭＳ Ｐゴシック" panose="020B0600070205080204" pitchFamily="34" charset="-128"/>
              </a:rPr>
            </a:br>
            <a:endParaRPr lang="en-US" altLang="en-US" sz="4200" dirty="0">
              <a:ea typeface="ＭＳ Ｐゴシック" panose="020B0600070205080204" pitchFamily="34" charset="-128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endParaRPr lang="en-US" altLang="en-US" sz="4200" dirty="0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4200" dirty="0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4200" dirty="0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4200" dirty="0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4200" dirty="0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4200" dirty="0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4200" dirty="0">
              <a:ea typeface="ＭＳ Ｐゴシック" panose="020B0600070205080204" pitchFamily="34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C52D07-64DF-1045-B787-47A870E0E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3958" y="5553435"/>
            <a:ext cx="2553134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814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870B8-A815-ED45-8A92-6ABEAB6AFE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9576" y="1106424"/>
            <a:ext cx="9784080" cy="4553712"/>
          </a:xfrm>
        </p:spPr>
        <p:txBody>
          <a:bodyPr anchor="ctr"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Reimbursement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62A916-177A-F347-864C-142857EDC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7136" y="4408678"/>
            <a:ext cx="2553134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7490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560DA-804D-D945-94C6-BA7D5F3A84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5320" y="1166662"/>
            <a:ext cx="9844056" cy="4511762"/>
          </a:xfrm>
        </p:spPr>
        <p:txBody>
          <a:bodyPr anchor="ctr"/>
          <a:lstStyle/>
          <a:p>
            <a:r>
              <a:rPr lang="en-US" altLang="en-US" sz="12000" dirty="0">
                <a:ea typeface="ＭＳ Ｐゴシック" panose="020B0600070205080204" pitchFamily="34" charset="-128"/>
              </a:rPr>
              <a:t>100%</a:t>
            </a:r>
            <a:br>
              <a:rPr lang="en-US" altLang="en-US" sz="12000" dirty="0">
                <a:ea typeface="ＭＳ Ｐゴシック" panose="020B0600070205080204" pitchFamily="34" charset="-128"/>
              </a:rPr>
            </a:br>
            <a:r>
              <a:rPr lang="en-US" altLang="en-US" sz="12000" dirty="0">
                <a:ea typeface="ＭＳ Ｐゴシック" panose="020B0600070205080204" pitchFamily="34" charset="-128"/>
              </a:rPr>
              <a:t>VICTIM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F964EB-7E8D-7946-B133-FF158455E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1144" y="4561428"/>
            <a:ext cx="2553134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0317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560DA-804D-D945-94C6-BA7D5F3A84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5320" y="1166662"/>
            <a:ext cx="9844056" cy="4511762"/>
          </a:xfrm>
        </p:spPr>
        <p:txBody>
          <a:bodyPr anchor="ctr"/>
          <a:lstStyle/>
          <a:p>
            <a:r>
              <a:rPr lang="en-US" altLang="en-US" sz="12000" dirty="0">
                <a:ea typeface="ＭＳ Ｐゴシック" panose="020B0600070205080204" pitchFamily="34" charset="-128"/>
              </a:rPr>
              <a:t>65%</a:t>
            </a:r>
            <a:br>
              <a:rPr lang="en-US" altLang="en-US" sz="12000" dirty="0">
                <a:ea typeface="ＭＳ Ｐゴシック" panose="020B0600070205080204" pitchFamily="34" charset="-128"/>
              </a:rPr>
            </a:br>
            <a:r>
              <a:rPr lang="en-US" altLang="en-US" sz="12000" dirty="0">
                <a:ea typeface="ＭＳ Ｐゴシック" panose="020B0600070205080204" pitchFamily="34" charset="-128"/>
              </a:rPr>
              <a:t>Provider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F964EB-7E8D-7946-B133-FF158455E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1144" y="4561428"/>
            <a:ext cx="2553134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2669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0D587-E651-DD43-B7D7-E07AFDA70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62550"/>
            <a:ext cx="9601200" cy="1195753"/>
          </a:xfrm>
        </p:spPr>
        <p:txBody>
          <a:bodyPr>
            <a:normAutofit/>
          </a:bodyPr>
          <a:lstStyle/>
          <a:p>
            <a:pPr algn="ctr"/>
            <a:r>
              <a:rPr lang="en-US" sz="4200" dirty="0">
                <a:solidFill>
                  <a:schemeClr val="accent5">
                    <a:lumMod val="75000"/>
                  </a:schemeClr>
                </a:solidFill>
              </a:rPr>
              <a:t>FUNDING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651A2-67BC-7842-B977-1F42CBDE5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2133" y="1248509"/>
            <a:ext cx="9990667" cy="4618892"/>
          </a:xfrm>
        </p:spPr>
        <p:txBody>
          <a:bodyPr>
            <a:normAutofit/>
          </a:bodyPr>
          <a:lstStyle/>
          <a:p>
            <a:r>
              <a:rPr lang="en-US" altLang="en-US" sz="3600" dirty="0">
                <a:ea typeface="ＭＳ Ｐゴシック" panose="020B0600070205080204" pitchFamily="34" charset="-128"/>
              </a:rPr>
              <a:t>Victim Compensation</a:t>
            </a:r>
          </a:p>
          <a:p>
            <a:r>
              <a:rPr lang="en-US" sz="3600" dirty="0">
                <a:ea typeface="ＭＳ Ｐゴシック" panose="020B0600070205080204" pitchFamily="34" charset="-128"/>
              </a:rPr>
              <a:t>Emergency Assistance Funds (EAF)</a:t>
            </a:r>
          </a:p>
          <a:p>
            <a:r>
              <a:rPr lang="en-US" sz="3600" dirty="0">
                <a:ea typeface="ＭＳ Ｐゴシック" panose="020B0600070205080204" pitchFamily="34" charset="-128"/>
              </a:rPr>
              <a:t>Human Trafficking Crisis Stabilization </a:t>
            </a:r>
          </a:p>
          <a:p>
            <a:r>
              <a:rPr lang="en-US" sz="3600" dirty="0">
                <a:ea typeface="ＭＳ Ｐゴシック" panose="020B0600070205080204" pitchFamily="34" charset="-128"/>
              </a:rPr>
              <a:t>Sexual Assault Emergency Funding </a:t>
            </a:r>
          </a:p>
          <a:p>
            <a:pPr lvl="1"/>
            <a:r>
              <a:rPr lang="en-US" dirty="0">
                <a:ea typeface="ＭＳ Ｐゴシック" panose="020B0600070205080204" pitchFamily="34" charset="-128"/>
              </a:rPr>
              <a:t>NM Coalition of Sexual Assault Programs</a:t>
            </a:r>
          </a:p>
          <a:p>
            <a:r>
              <a:rPr lang="en-US" sz="3600" dirty="0">
                <a:ea typeface="ＭＳ Ｐゴシック" panose="020B0600070205080204" pitchFamily="34" charset="-128"/>
              </a:rPr>
              <a:t>Missing Persons Funding</a:t>
            </a:r>
          </a:p>
          <a:p>
            <a:pPr lvl="1"/>
            <a:r>
              <a:rPr lang="en-US" sz="1900" dirty="0">
                <a:ea typeface="ＭＳ Ｐゴシック" panose="020B0600070205080204" pitchFamily="34" charset="-128"/>
              </a:rPr>
              <a:t>Coalition to Stop Violence Against Native Women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C6A808-2450-BB4D-8C5E-594F3DBD40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8344" y="5652644"/>
            <a:ext cx="2553134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7694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A6EC888-B85F-410F-B430-06583E94B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9832FF-2FB7-4330-B055-6ABDD80C0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6321" y="321731"/>
            <a:ext cx="10833946" cy="61316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field of purple flowers with a sunset in the background&#10;&#10;Description automatically generated with medium confidence">
            <a:extLst>
              <a:ext uri="{FF2B5EF4-FFF2-40B4-BE49-F238E27FC236}">
                <a16:creationId xmlns:a16="http://schemas.microsoft.com/office/drawing/2014/main" id="{45505BD6-82ED-0F6E-6C17-AD10D7D4FF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210" y="965197"/>
            <a:ext cx="7942165" cy="484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2153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A846F76-E847-3137-37C0-37EDB87618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90994" y="1289918"/>
            <a:ext cx="7012981" cy="424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9040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>
            <a:extLst>
              <a:ext uri="{FF2B5EF4-FFF2-40B4-BE49-F238E27FC236}">
                <a16:creationId xmlns:a16="http://schemas.microsoft.com/office/drawing/2014/main" id="{F7883673-FAF5-7941-B0AD-778F672D7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256032"/>
            <a:ext cx="9601200" cy="14859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CCVCNM.ORG</a:t>
            </a:r>
          </a:p>
        </p:txBody>
      </p:sp>
      <p:pic>
        <p:nvPicPr>
          <p:cNvPr id="10" name="Content Placeholder 9" descr="Graphical user interface, application&#10;&#10;AI-generated content may be incorrect.">
            <a:extLst>
              <a:ext uri="{FF2B5EF4-FFF2-40B4-BE49-F238E27FC236}">
                <a16:creationId xmlns:a16="http://schemas.microsoft.com/office/drawing/2014/main" id="{603AA0E4-6B74-9C30-6AAB-DD765C594D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47442" y="844061"/>
            <a:ext cx="10206712" cy="5958600"/>
          </a:xfrm>
        </p:spPr>
      </p:pic>
    </p:spTree>
    <p:extLst>
      <p:ext uri="{BB962C8B-B14F-4D97-AF65-F5344CB8AC3E}">
        <p14:creationId xmlns:p14="http://schemas.microsoft.com/office/powerpoint/2010/main" val="20864085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BB76B-B819-1BD5-EDD1-10C137680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7BD81-2350-AD5C-7E34-EF70EA0B4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5320" y="1166662"/>
            <a:ext cx="9844056" cy="4511762"/>
          </a:xfrm>
        </p:spPr>
        <p:txBody>
          <a:bodyPr anchor="ctr"/>
          <a:lstStyle/>
          <a:p>
            <a:r>
              <a:rPr lang="en-US" altLang="en-US" sz="6600" dirty="0">
                <a:ea typeface="ＭＳ Ｐゴシック" panose="020B0600070205080204" pitchFamily="34" charset="-128"/>
              </a:rPr>
              <a:t>Questions?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A093D3-DDE1-9BFD-FC9E-30A1A7F81C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1144" y="4561428"/>
            <a:ext cx="2553134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1587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9B054-1FF8-044E-9B91-38DB1739A3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821" y="1229710"/>
            <a:ext cx="8990358" cy="4960075"/>
          </a:xfrm>
        </p:spPr>
        <p:txBody>
          <a:bodyPr/>
          <a:lstStyle/>
          <a:p>
            <a:pPr marL="0" indent="0"/>
            <a:br>
              <a:rPr lang="en-US" altLang="en-US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r>
              <a:rPr lang="en-US" altLang="en-US" sz="4200" dirty="0">
                <a:solidFill>
                  <a:schemeClr val="accent5">
                    <a:lumMod val="75000"/>
                  </a:schemeClr>
                </a:solidFill>
                <a:ea typeface="ＭＳ Ｐゴシック" panose="020B0600070205080204" pitchFamily="34" charset="-128"/>
              </a:rPr>
              <a:t>WWW.CVRC.NM.GOV</a:t>
            </a:r>
            <a:br>
              <a:rPr lang="en-US" altLang="en-US" sz="4200" dirty="0">
                <a:solidFill>
                  <a:schemeClr val="accent5">
                    <a:lumMod val="75000"/>
                  </a:schemeClr>
                </a:solidFill>
                <a:ea typeface="ＭＳ Ｐゴシック" panose="020B0600070205080204" pitchFamily="34" charset="-128"/>
              </a:rPr>
            </a:br>
            <a:r>
              <a:rPr lang="en-US" altLang="en-US" sz="4200" dirty="0">
                <a:solidFill>
                  <a:schemeClr val="accent5">
                    <a:lumMod val="75000"/>
                  </a:schemeClr>
                </a:solidFill>
                <a:ea typeface="ＭＳ Ｐゴシック" panose="020B0600070205080204" pitchFamily="34" charset="-128"/>
              </a:rPr>
              <a:t>505-841-9432</a:t>
            </a:r>
            <a:br>
              <a:rPr lang="en-US" altLang="en-US" sz="4200" dirty="0">
                <a:solidFill>
                  <a:schemeClr val="accent5">
                    <a:lumMod val="75000"/>
                  </a:schemeClr>
                </a:solidFill>
                <a:ea typeface="ＭＳ Ｐゴシック" panose="020B0600070205080204" pitchFamily="34" charset="-128"/>
              </a:rPr>
            </a:br>
            <a:r>
              <a:rPr lang="en-US" altLang="en-US" sz="4200" dirty="0">
                <a:solidFill>
                  <a:schemeClr val="accent5">
                    <a:lumMod val="75000"/>
                  </a:schemeClr>
                </a:solidFill>
                <a:ea typeface="ＭＳ Ｐゴシック" panose="020B0600070205080204" pitchFamily="34" charset="-128"/>
              </a:rPr>
              <a:t>Thank you!</a:t>
            </a:r>
            <a:br>
              <a:rPr lang="en-US" altLang="en-US" sz="4200" dirty="0">
                <a:solidFill>
                  <a:schemeClr val="accent5">
                    <a:lumMod val="75000"/>
                  </a:schemeClr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dirty="0">
                <a:ea typeface="ＭＳ Ｐゴシック" panose="020B0600070205080204" pitchFamily="34" charset="-128"/>
              </a:rPr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1B011F-4AB0-E040-8CE2-50B1D151CC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6964" y="4550093"/>
            <a:ext cx="2066544" cy="9041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8DCD30-A1D5-ECED-C721-A3418FB48B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728" y="3108260"/>
            <a:ext cx="2066544" cy="2078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008410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1788</TotalTime>
  <Words>447</Words>
  <Application>Microsoft Macintosh PowerPoint</Application>
  <PresentationFormat>Widescreen</PresentationFormat>
  <Paragraphs>158</Paragraphs>
  <Slides>23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ＭＳ Ｐゴシック</vt:lpstr>
      <vt:lpstr>Arial</vt:lpstr>
      <vt:lpstr>Calibri</vt:lpstr>
      <vt:lpstr>Franklin Gothic Book</vt:lpstr>
      <vt:lpstr>Times</vt:lpstr>
      <vt:lpstr>Crop</vt:lpstr>
      <vt:lpstr>New Mexico  Crime Victims Reparation Commission</vt:lpstr>
      <vt:lpstr>Welcome Announcements</vt:lpstr>
      <vt:lpstr>PowerPoint Presentation</vt:lpstr>
      <vt:lpstr>PowerPoint Presentation</vt:lpstr>
      <vt:lpstr>PowerPoint Presentation</vt:lpstr>
      <vt:lpstr>Frequently Asked Questions</vt:lpstr>
      <vt:lpstr>Determining Eligibility </vt:lpstr>
      <vt:lpstr>PowerPoint Presentation</vt:lpstr>
      <vt:lpstr>Crimes Enumerated  (Eligible crimes) </vt:lpstr>
      <vt:lpstr>PowerPoint Presentation</vt:lpstr>
      <vt:lpstr>PowerPoint Presentation</vt:lpstr>
      <vt:lpstr> Up to $20,000.00 </vt:lpstr>
      <vt:lpstr> $30,000.00 Catastrophic Injury/Permanent &amp; Total Disability </vt:lpstr>
      <vt:lpstr>Eligible Expenses</vt:lpstr>
      <vt:lpstr>Reimbursement </vt:lpstr>
      <vt:lpstr>100% VICTIM </vt:lpstr>
      <vt:lpstr>65% Provider </vt:lpstr>
      <vt:lpstr>FUNDING OPTIONS</vt:lpstr>
      <vt:lpstr>PowerPoint Presentation</vt:lpstr>
      <vt:lpstr>PowerPoint Presentation</vt:lpstr>
      <vt:lpstr>CCVCNM.ORG</vt:lpstr>
      <vt:lpstr>Questions? </vt:lpstr>
      <vt:lpstr>              WWW.CVRC.NM.GOV 505-841-9432 Thank you!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Participant Name Agency</dc:title>
  <dc:creator>Avery, Nicole, CVRC</dc:creator>
  <cp:lastModifiedBy>Brendler, Pamela, CVRC</cp:lastModifiedBy>
  <cp:revision>102</cp:revision>
  <dcterms:created xsi:type="dcterms:W3CDTF">2018-07-20T18:05:27Z</dcterms:created>
  <dcterms:modified xsi:type="dcterms:W3CDTF">2026-07-09T18:25:44Z</dcterms:modified>
</cp:coreProperties>
</file>