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869" r:id="rId1"/>
  </p:sldMasterIdLst>
  <p:notesMasterIdLst>
    <p:notesMasterId r:id="rId25"/>
  </p:notesMasterIdLst>
  <p:sldIdLst>
    <p:sldId id="256" r:id="rId2"/>
    <p:sldId id="571" r:id="rId3"/>
    <p:sldId id="776" r:id="rId4"/>
    <p:sldId id="747" r:id="rId5"/>
    <p:sldId id="774" r:id="rId6"/>
    <p:sldId id="781" r:id="rId7"/>
    <p:sldId id="759" r:id="rId8"/>
    <p:sldId id="748" r:id="rId9"/>
    <p:sldId id="549" r:id="rId10"/>
    <p:sldId id="749" r:id="rId11"/>
    <p:sldId id="551" r:id="rId12"/>
    <p:sldId id="760" r:id="rId13"/>
    <p:sldId id="775" r:id="rId14"/>
    <p:sldId id="762" r:id="rId15"/>
    <p:sldId id="773" r:id="rId16"/>
    <p:sldId id="772" r:id="rId17"/>
    <p:sldId id="785" r:id="rId18"/>
    <p:sldId id="779" r:id="rId19"/>
    <p:sldId id="548" r:id="rId20"/>
    <p:sldId id="766" r:id="rId21"/>
    <p:sldId id="757" r:id="rId22"/>
    <p:sldId id="780" r:id="rId23"/>
    <p:sldId id="782" r:id="rId24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65B0BA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8715"/>
    <p:restoredTop sz="94267"/>
  </p:normalViewPr>
  <p:slideViewPr>
    <p:cSldViewPr snapToGrid="0" snapToObjects="1">
      <p:cViewPr varScale="1">
        <p:scale>
          <a:sx n="112" d="100"/>
          <a:sy n="112" d="100"/>
        </p:scale>
        <p:origin x="1040" y="19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90B5A8A-00A6-F84C-84C5-6290247ECADB}" type="datetimeFigureOut">
              <a:rPr lang="en-US" smtClean="0"/>
              <a:t>9/15/26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82D8791-78BB-3E42-B5CF-4236F1C2382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9149554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82D8791-78BB-3E42-B5CF-4236F1C2382E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8452317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82D8791-78BB-3E42-B5CF-4236F1C2382E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7788710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82D8791-78BB-3E42-B5CF-4236F1C2382E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70699177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273" name="Slide Image Placeholder 1">
            <a:extLst>
              <a:ext uri="{FF2B5EF4-FFF2-40B4-BE49-F238E27FC236}">
                <a16:creationId xmlns:a16="http://schemas.microsoft.com/office/drawing/2014/main" id="{E74DD158-ADD9-C447-83E8-296F1B621BA3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4274" name="Notes Placeholder 2">
            <a:extLst>
              <a:ext uri="{FF2B5EF4-FFF2-40B4-BE49-F238E27FC236}">
                <a16:creationId xmlns:a16="http://schemas.microsoft.com/office/drawing/2014/main" id="{2ACFF1D5-7554-FB4A-9A32-14E893C11FB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 dirty="0">
              <a:latin typeface="Times" pitchFamily="2" charset="0"/>
              <a:ea typeface="ＭＳ Ｐゴシック" panose="020B0600070205080204" pitchFamily="34" charset="-128"/>
            </a:endParaRPr>
          </a:p>
        </p:txBody>
      </p:sp>
      <p:sp>
        <p:nvSpPr>
          <p:cNvPr id="54275" name="Slide Number Placeholder 3">
            <a:extLst>
              <a:ext uri="{FF2B5EF4-FFF2-40B4-BE49-F238E27FC236}">
                <a16:creationId xmlns:a16="http://schemas.microsoft.com/office/drawing/2014/main" id="{D0185CF3-70DB-8C4E-95C1-8FE6A01491A1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3200">
                <a:solidFill>
                  <a:schemeClr val="tx1"/>
                </a:solidFill>
                <a:latin typeface="Times" pitchFamily="2" charset="0"/>
                <a:ea typeface="ＭＳ Ｐゴシック" panose="020B0600070205080204" pitchFamily="34" charset="-128"/>
              </a:defRPr>
            </a:lvl1pPr>
            <a:lvl2pPr marL="742950" indent="-285750">
              <a:defRPr sz="3200">
                <a:solidFill>
                  <a:schemeClr val="tx1"/>
                </a:solidFill>
                <a:latin typeface="Times" pitchFamily="2" charset="0"/>
                <a:ea typeface="ＭＳ Ｐゴシック" panose="020B0600070205080204" pitchFamily="34" charset="-128"/>
              </a:defRPr>
            </a:lvl2pPr>
            <a:lvl3pPr marL="1143000" indent="-228600">
              <a:defRPr sz="3200">
                <a:solidFill>
                  <a:schemeClr val="tx1"/>
                </a:solidFill>
                <a:latin typeface="Times" pitchFamily="2" charset="0"/>
                <a:ea typeface="ＭＳ Ｐゴシック" panose="020B0600070205080204" pitchFamily="34" charset="-128"/>
              </a:defRPr>
            </a:lvl3pPr>
            <a:lvl4pPr marL="1600200" indent="-228600">
              <a:defRPr sz="3200">
                <a:solidFill>
                  <a:schemeClr val="tx1"/>
                </a:solidFill>
                <a:latin typeface="Times" pitchFamily="2" charset="0"/>
                <a:ea typeface="ＭＳ Ｐゴシック" panose="020B0600070205080204" pitchFamily="34" charset="-128"/>
              </a:defRPr>
            </a:lvl4pPr>
            <a:lvl5pPr marL="2057400" indent="-228600">
              <a:defRPr sz="3200">
                <a:solidFill>
                  <a:schemeClr val="tx1"/>
                </a:solidFill>
                <a:latin typeface="Times" pitchFamily="2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" pitchFamily="2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" pitchFamily="2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" pitchFamily="2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" pitchFamily="2" charset="0"/>
                <a:ea typeface="ＭＳ Ｐゴシック" panose="020B0600070205080204" pitchFamily="34" charset="-128"/>
              </a:defRPr>
            </a:lvl9pPr>
          </a:lstStyle>
          <a:p>
            <a:fld id="{1E7F98B8-3406-2A43-A07C-A300B55FF1DC}" type="slidenum">
              <a:rPr lang="en-US" altLang="en-US" sz="1200" smtClean="0"/>
              <a:pPr/>
              <a:t>23</a:t>
            </a:fld>
            <a:endParaRPr lang="en-US" altLang="en-US" sz="1200"/>
          </a:p>
        </p:txBody>
      </p:sp>
    </p:spTree>
    <p:extLst>
      <p:ext uri="{BB962C8B-B14F-4D97-AF65-F5344CB8AC3E}">
        <p14:creationId xmlns:p14="http://schemas.microsoft.com/office/powerpoint/2010/main" val="414845610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915128" y="1788454"/>
            <a:ext cx="8361229" cy="2098226"/>
          </a:xfrm>
        </p:spPr>
        <p:txBody>
          <a:bodyPr anchor="b">
            <a:noAutofit/>
          </a:bodyPr>
          <a:lstStyle>
            <a:lvl1pPr algn="ctr">
              <a:defRPr sz="7200" cap="all" baseline="0">
                <a:solidFill>
                  <a:schemeClr val="tx2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679906" y="3956279"/>
            <a:ext cx="6831673" cy="1086237"/>
          </a:xfrm>
        </p:spPr>
        <p:txBody>
          <a:bodyPr>
            <a:normAutofit/>
          </a:bodyPr>
          <a:lstStyle>
            <a:lvl1pPr marL="0" indent="0" algn="ctr">
              <a:lnSpc>
                <a:spcPct val="112000"/>
              </a:lnSpc>
              <a:spcBef>
                <a:spcPts val="0"/>
              </a:spcBef>
              <a:spcAft>
                <a:spcPts val="0"/>
              </a:spcAft>
              <a:buNone/>
              <a:defRPr sz="23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52858" y="6453386"/>
            <a:ext cx="1607944" cy="404614"/>
          </a:xfrm>
        </p:spPr>
        <p:txBody>
          <a:bodyPr/>
          <a:lstStyle>
            <a:lvl1pPr>
              <a:defRPr baseline="0">
                <a:solidFill>
                  <a:schemeClr val="tx2"/>
                </a:solidFill>
              </a:defRPr>
            </a:lvl1pPr>
          </a:lstStyle>
          <a:p>
            <a:fld id="{B61BEF0D-F0BB-DE4B-95CE-6DB70DBA9567}" type="datetimeFigureOut">
              <a:rPr lang="en-US" smtClean="0"/>
              <a:pPr/>
              <a:t>9/15/26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584054" y="6453386"/>
            <a:ext cx="7023377" cy="404614"/>
          </a:xfrm>
        </p:spPr>
        <p:txBody>
          <a:bodyPr/>
          <a:lstStyle>
            <a:lvl1pPr algn="ctr">
              <a:defRPr baseline="0">
                <a:solidFill>
                  <a:schemeClr val="tx2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9830683" y="6453386"/>
            <a:ext cx="1596292" cy="404614"/>
          </a:xfrm>
        </p:spPr>
        <p:txBody>
          <a:bodyPr/>
          <a:lstStyle>
            <a:lvl1pPr>
              <a:defRPr baseline="0">
                <a:solidFill>
                  <a:schemeClr val="tx2"/>
                </a:solidFill>
              </a:defRPr>
            </a:lvl1pPr>
          </a:lstStyle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  <p:grpSp>
        <p:nvGrpSpPr>
          <p:cNvPr id="7" name="Group 6"/>
          <p:cNvGrpSpPr/>
          <p:nvPr/>
        </p:nvGrpSpPr>
        <p:grpSpPr>
          <a:xfrm>
            <a:off x="752858" y="744469"/>
            <a:ext cx="10674117" cy="5349671"/>
            <a:chOff x="752858" y="744469"/>
            <a:chExt cx="10674117" cy="5349671"/>
          </a:xfrm>
        </p:grpSpPr>
        <p:sp>
          <p:nvSpPr>
            <p:cNvPr id="11" name="Freeform 6"/>
            <p:cNvSpPr/>
            <p:nvPr/>
          </p:nvSpPr>
          <p:spPr bwMode="auto">
            <a:xfrm>
              <a:off x="8151962" y="1685652"/>
              <a:ext cx="3275013" cy="4408488"/>
            </a:xfrm>
            <a:custGeom>
              <a:avLst/>
              <a:gdLst/>
              <a:ahLst/>
              <a:cxnLst/>
              <a:rect l="l" t="t" r="r" b="b"/>
              <a:pathLst>
                <a:path w="10000" h="10000">
                  <a:moveTo>
                    <a:pt x="8761" y="0"/>
                  </a:moveTo>
                  <a:lnTo>
                    <a:pt x="10000" y="0"/>
                  </a:lnTo>
                  <a:lnTo>
                    <a:pt x="10000" y="10000"/>
                  </a:lnTo>
                  <a:lnTo>
                    <a:pt x="0" y="10000"/>
                  </a:lnTo>
                  <a:lnTo>
                    <a:pt x="0" y="9126"/>
                  </a:lnTo>
                  <a:lnTo>
                    <a:pt x="8761" y="9127"/>
                  </a:lnTo>
                  <a:lnTo>
                    <a:pt x="8761" y="0"/>
                  </a:lnTo>
                  <a:close/>
                </a:path>
              </a:pathLst>
            </a:custGeom>
            <a:solidFill>
              <a:schemeClr val="tx2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4" name="Freeform 6"/>
            <p:cNvSpPr/>
            <p:nvPr/>
          </p:nvSpPr>
          <p:spPr bwMode="auto">
            <a:xfrm flipH="1" flipV="1">
              <a:off x="752858" y="744469"/>
              <a:ext cx="3275668" cy="4408488"/>
            </a:xfrm>
            <a:custGeom>
              <a:avLst/>
              <a:gdLst/>
              <a:ahLst/>
              <a:cxnLst/>
              <a:rect l="l" t="t" r="r" b="b"/>
              <a:pathLst>
                <a:path w="10002" h="10000">
                  <a:moveTo>
                    <a:pt x="8763" y="0"/>
                  </a:moveTo>
                  <a:lnTo>
                    <a:pt x="10002" y="0"/>
                  </a:lnTo>
                  <a:lnTo>
                    <a:pt x="10002" y="10000"/>
                  </a:lnTo>
                  <a:lnTo>
                    <a:pt x="2" y="10000"/>
                  </a:lnTo>
                  <a:cubicBezTo>
                    <a:pt x="-2" y="9698"/>
                    <a:pt x="4" y="9427"/>
                    <a:pt x="0" y="9125"/>
                  </a:cubicBezTo>
                  <a:lnTo>
                    <a:pt x="8763" y="9128"/>
                  </a:lnTo>
                  <a:lnTo>
                    <a:pt x="8763" y="0"/>
                  </a:lnTo>
                  <a:close/>
                </a:path>
              </a:pathLst>
            </a:custGeom>
            <a:solidFill>
              <a:schemeClr val="tx2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176686140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9/15/26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6486927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5025" y="1301360"/>
            <a:ext cx="9612971" cy="2852737"/>
          </a:xfrm>
        </p:spPr>
        <p:txBody>
          <a:bodyPr anchor="b">
            <a:normAutofit/>
          </a:bodyPr>
          <a:lstStyle>
            <a:lvl1pPr algn="r">
              <a:defRPr sz="7200" cap="all" baseline="0">
                <a:solidFill>
                  <a:schemeClr val="tx2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65025" y="4216328"/>
            <a:ext cx="9612971" cy="1143324"/>
          </a:xfrm>
        </p:spPr>
        <p:txBody>
          <a:bodyPr/>
          <a:lstStyle>
            <a:lvl1pPr marL="0" indent="0" algn="r">
              <a:lnSpc>
                <a:spcPct val="112000"/>
              </a:lnSpc>
              <a:spcBef>
                <a:spcPts val="0"/>
              </a:spcBef>
              <a:spcAft>
                <a:spcPts val="0"/>
              </a:spcAft>
              <a:buNone/>
              <a:defRPr sz="2400">
                <a:solidFill>
                  <a:schemeClr val="tx2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38908" y="6453386"/>
            <a:ext cx="1622409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B61BEF0D-F0BB-DE4B-95CE-6DB70DBA9567}" type="datetimeFigureOut">
              <a:rPr lang="en-US" smtClean="0"/>
              <a:pPr/>
              <a:t>9/15/26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584312" y="6453386"/>
            <a:ext cx="7023377" cy="404614"/>
          </a:xfrm>
        </p:spPr>
        <p:txBody>
          <a:bodyPr/>
          <a:lstStyle>
            <a:lvl1pPr algn="ctr">
              <a:defRPr>
                <a:solidFill>
                  <a:schemeClr val="tx2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9830683" y="6453386"/>
            <a:ext cx="1596292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7" name="Freeform 6" title="Crop Mark"/>
          <p:cNvSpPr/>
          <p:nvPr/>
        </p:nvSpPr>
        <p:spPr bwMode="auto">
          <a:xfrm>
            <a:off x="8151962" y="1685652"/>
            <a:ext cx="3275013" cy="4408488"/>
          </a:xfrm>
          <a:custGeom>
            <a:avLst/>
            <a:gdLst/>
            <a:ahLst/>
            <a:cxnLst/>
            <a:rect l="0" t="0" r="r" b="b"/>
            <a:pathLst>
              <a:path w="4125" h="5554">
                <a:moveTo>
                  <a:pt x="3614" y="0"/>
                </a:moveTo>
                <a:lnTo>
                  <a:pt x="4125" y="0"/>
                </a:lnTo>
                <a:lnTo>
                  <a:pt x="4125" y="5554"/>
                </a:lnTo>
                <a:lnTo>
                  <a:pt x="0" y="5554"/>
                </a:lnTo>
                <a:lnTo>
                  <a:pt x="0" y="5074"/>
                </a:lnTo>
                <a:lnTo>
                  <a:pt x="3614" y="5074"/>
                </a:lnTo>
                <a:lnTo>
                  <a:pt x="3614" y="0"/>
                </a:lnTo>
                <a:close/>
              </a:path>
            </a:pathLst>
          </a:custGeom>
          <a:solidFill>
            <a:schemeClr val="tx2"/>
          </a:solidFill>
          <a:ln w="0">
            <a:noFill/>
            <a:prstDash val="solid"/>
            <a:round/>
            <a:headEnd/>
            <a:tailEnd/>
          </a:ln>
        </p:spPr>
      </p:sp>
    </p:spTree>
    <p:extLst>
      <p:ext uri="{BB962C8B-B14F-4D97-AF65-F5344CB8AC3E}">
        <p14:creationId xmlns:p14="http://schemas.microsoft.com/office/powerpoint/2010/main" val="40073712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371600" y="2285999"/>
            <a:ext cx="4447786" cy="3581401"/>
          </a:xfrm>
        </p:spPr>
        <p:txBody>
          <a:bodyPr/>
          <a:lstStyle>
            <a:lvl1pPr>
              <a:defRPr baseline="0">
                <a:solidFill>
                  <a:schemeClr val="tx2"/>
                </a:solidFill>
              </a:defRPr>
            </a:lvl1pPr>
            <a:lvl2pPr>
              <a:defRPr baseline="0">
                <a:solidFill>
                  <a:schemeClr val="tx2"/>
                </a:solidFill>
              </a:defRPr>
            </a:lvl2pPr>
            <a:lvl3pPr>
              <a:defRPr baseline="0">
                <a:solidFill>
                  <a:schemeClr val="tx2"/>
                </a:solidFill>
              </a:defRPr>
            </a:lvl3pPr>
            <a:lvl4pPr>
              <a:defRPr baseline="0">
                <a:solidFill>
                  <a:schemeClr val="tx2"/>
                </a:solidFill>
              </a:defRPr>
            </a:lvl4pPr>
            <a:lvl5pPr>
              <a:defRPr baseline="0">
                <a:solidFill>
                  <a:schemeClr val="tx2"/>
                </a:solidFill>
              </a:defRPr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525403" y="2285999"/>
            <a:ext cx="4447786" cy="3581401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712588-04B1-427B-82EE-E8DB90309F08}" type="datetimeFigureOut">
              <a:rPr lang="en-US" smtClean="0"/>
              <a:t>9/15/26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F9F0C5-380F-41C2-899A-BAC0F0927E16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195688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71600" y="685800"/>
            <a:ext cx="9601200" cy="148590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71600" y="2340864"/>
            <a:ext cx="4443984" cy="823912"/>
          </a:xfrm>
        </p:spPr>
        <p:txBody>
          <a:bodyPr anchor="b">
            <a:noAutofit/>
          </a:bodyPr>
          <a:lstStyle>
            <a:lvl1pPr marL="0" indent="0">
              <a:lnSpc>
                <a:spcPct val="84000"/>
              </a:lnSpc>
              <a:spcBef>
                <a:spcPts val="0"/>
              </a:spcBef>
              <a:spcAft>
                <a:spcPts val="0"/>
              </a:spcAft>
              <a:buNone/>
              <a:defRPr sz="3000" b="0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371600" y="3305207"/>
            <a:ext cx="4443984" cy="2562193"/>
          </a:xfrm>
        </p:spPr>
        <p:txBody>
          <a:bodyPr/>
          <a:lstStyle>
            <a:lvl1pPr>
              <a:defRPr baseline="0">
                <a:solidFill>
                  <a:schemeClr val="tx2"/>
                </a:solidFill>
              </a:defRPr>
            </a:lvl1pPr>
            <a:lvl2pPr>
              <a:defRPr baseline="0">
                <a:solidFill>
                  <a:schemeClr val="tx2"/>
                </a:solidFill>
              </a:defRPr>
            </a:lvl2pPr>
            <a:lvl3pPr>
              <a:defRPr baseline="0">
                <a:solidFill>
                  <a:schemeClr val="tx2"/>
                </a:solidFill>
              </a:defRPr>
            </a:lvl3pPr>
            <a:lvl4pPr>
              <a:defRPr baseline="0">
                <a:solidFill>
                  <a:schemeClr val="tx2"/>
                </a:solidFill>
              </a:defRPr>
            </a:lvl4pPr>
            <a:lvl5pPr>
              <a:defRPr baseline="0">
                <a:solidFill>
                  <a:schemeClr val="tx2"/>
                </a:solidFill>
              </a:defRPr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525014" y="2340864"/>
            <a:ext cx="4443984" cy="823912"/>
          </a:xfrm>
        </p:spPr>
        <p:txBody>
          <a:bodyPr anchor="b">
            <a:noAutofit/>
          </a:bodyPr>
          <a:lstStyle>
            <a:lvl1pPr marL="0" indent="0">
              <a:lnSpc>
                <a:spcPct val="84000"/>
              </a:lnSpc>
              <a:spcBef>
                <a:spcPts val="0"/>
              </a:spcBef>
              <a:spcAft>
                <a:spcPts val="0"/>
              </a:spcAft>
              <a:buNone/>
              <a:defRPr sz="3000" b="0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525014" y="3305207"/>
            <a:ext cx="4443984" cy="2562193"/>
          </a:xfrm>
        </p:spPr>
        <p:txBody>
          <a:bodyPr/>
          <a:lstStyle>
            <a:lvl1pPr>
              <a:defRPr baseline="0">
                <a:solidFill>
                  <a:schemeClr val="tx2"/>
                </a:solidFill>
              </a:defRPr>
            </a:lvl1pPr>
            <a:lvl2pPr>
              <a:defRPr baseline="0">
                <a:solidFill>
                  <a:schemeClr val="tx2"/>
                </a:solidFill>
              </a:defRPr>
            </a:lvl2pPr>
            <a:lvl3pPr>
              <a:defRPr baseline="0">
                <a:solidFill>
                  <a:schemeClr val="tx2"/>
                </a:solidFill>
              </a:defRPr>
            </a:lvl3pPr>
            <a:lvl4pPr>
              <a:defRPr baseline="0">
                <a:solidFill>
                  <a:schemeClr val="tx2"/>
                </a:solidFill>
              </a:defRPr>
            </a:lvl4pPr>
            <a:lvl5pPr>
              <a:defRPr baseline="0">
                <a:solidFill>
                  <a:schemeClr val="tx2"/>
                </a:solidFill>
              </a:defRPr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9/15/26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0825751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9/15/26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0953211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9/15/26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7105304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 title="Background Shape"/>
          <p:cNvSpPr/>
          <p:nvPr/>
        </p:nvSpPr>
        <p:spPr>
          <a:xfrm>
            <a:off x="0" y="376"/>
            <a:ext cx="5303520" cy="6857624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3900" y="685800"/>
            <a:ext cx="3855720" cy="2157884"/>
          </a:xfrm>
        </p:spPr>
        <p:txBody>
          <a:bodyPr anchor="t">
            <a:noAutofit/>
          </a:bodyPr>
          <a:lstStyle>
            <a:lvl1pPr>
              <a:lnSpc>
                <a:spcPct val="84000"/>
              </a:lnSpc>
              <a:defRPr sz="4800" baseline="0">
                <a:solidFill>
                  <a:schemeClr val="tx2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256020" y="685801"/>
            <a:ext cx="5212080" cy="5175250"/>
          </a:xfrm>
        </p:spPr>
        <p:txBody>
          <a:bodyPr/>
          <a:lstStyle>
            <a:lvl1pPr>
              <a:defRPr sz="2000"/>
            </a:lvl1pPr>
            <a:lvl2pPr>
              <a:defRPr sz="2000"/>
            </a:lvl2pPr>
            <a:lvl3pPr>
              <a:defRPr sz="1800"/>
            </a:lvl3pPr>
            <a:lvl4pPr>
              <a:defRPr sz="18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23900" y="2856344"/>
            <a:ext cx="3855720" cy="3011056"/>
          </a:xfrm>
        </p:spPr>
        <p:txBody>
          <a:bodyPr/>
          <a:lstStyle>
            <a:lvl1pPr marL="0" indent="0">
              <a:lnSpc>
                <a:spcPct val="113000"/>
              </a:lnSpc>
              <a:spcBef>
                <a:spcPts val="0"/>
              </a:spcBef>
              <a:spcAft>
                <a:spcPts val="1500"/>
              </a:spcAft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723900" y="6453386"/>
            <a:ext cx="1204572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42A54C80-263E-416B-A8E0-580EDEADCBDC}" type="datetimeFigureOut">
              <a:rPr lang="en-US" smtClean="0"/>
              <a:t>9/15/26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2205945" y="6453386"/>
            <a:ext cx="2373675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9883140" y="6453386"/>
            <a:ext cx="1596292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519954A3-9DFD-4C44-94BA-B95130A3BA1C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9" name="Rectangle 8" title="Divider Bar"/>
          <p:cNvSpPr/>
          <p:nvPr/>
        </p:nvSpPr>
        <p:spPr>
          <a:xfrm>
            <a:off x="5303520" y="376"/>
            <a:ext cx="228600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  <p:extLst>
      <p:ext uri="{BB962C8B-B14F-4D97-AF65-F5344CB8AC3E}">
        <p14:creationId xmlns:p14="http://schemas.microsoft.com/office/powerpoint/2010/main" val="249008117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 title="Background Shape"/>
          <p:cNvSpPr/>
          <p:nvPr/>
        </p:nvSpPr>
        <p:spPr>
          <a:xfrm>
            <a:off x="0" y="376"/>
            <a:ext cx="5303520" cy="6857624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3900" y="685800"/>
            <a:ext cx="3855720" cy="2157884"/>
          </a:xfrm>
        </p:spPr>
        <p:txBody>
          <a:bodyPr anchor="t">
            <a:normAutofit/>
          </a:bodyPr>
          <a:lstStyle>
            <a:lvl1pPr>
              <a:lnSpc>
                <a:spcPct val="84000"/>
              </a:lnSpc>
              <a:defRPr sz="4800" baseline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532120" y="0"/>
            <a:ext cx="6659880" cy="6857999"/>
          </a:xfrm>
        </p:spPr>
        <p:txBody>
          <a:bodyPr anchor="t">
            <a:normAutofit/>
          </a:bodyPr>
          <a:lstStyle>
            <a:lvl1pPr marL="0" indent="0">
              <a:buNone/>
              <a:defRPr sz="2000"/>
            </a:lvl1pPr>
            <a:lvl2pPr marL="457200" indent="0">
              <a:buNone/>
              <a:defRPr sz="2000"/>
            </a:lvl2pPr>
            <a:lvl3pPr marL="914400" indent="0">
              <a:buNone/>
              <a:defRPr sz="20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23900" y="2855968"/>
            <a:ext cx="3855720" cy="3011432"/>
          </a:xfrm>
        </p:spPr>
        <p:txBody>
          <a:bodyPr/>
          <a:lstStyle>
            <a:lvl1pPr marL="0" indent="0">
              <a:lnSpc>
                <a:spcPct val="113000"/>
              </a:lnSpc>
              <a:spcBef>
                <a:spcPts val="0"/>
              </a:spcBef>
              <a:spcAft>
                <a:spcPts val="1500"/>
              </a:spcAft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723900" y="6453386"/>
            <a:ext cx="1204572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B61BEF0D-F0BB-DE4B-95CE-6DB70DBA9567}" type="datetimeFigureOut">
              <a:rPr lang="en-US" smtClean="0"/>
              <a:pPr/>
              <a:t>9/15/26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2205945" y="6453386"/>
            <a:ext cx="2373675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9883140" y="6453386"/>
            <a:ext cx="1596292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9" name="Rectangle 8" title="Divider Bar"/>
          <p:cNvSpPr/>
          <p:nvPr/>
        </p:nvSpPr>
        <p:spPr>
          <a:xfrm>
            <a:off x="5303520" y="376"/>
            <a:ext cx="228600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  <p:extLst>
      <p:ext uri="{BB962C8B-B14F-4D97-AF65-F5344CB8AC3E}">
        <p14:creationId xmlns:p14="http://schemas.microsoft.com/office/powerpoint/2010/main" val="160836613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371600" y="2295525"/>
            <a:ext cx="9601200" cy="357187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C6B4A9-1611-4792-9094-5F34BCA07E0B}" type="datetimeFigureOut">
              <a:rPr lang="en-US" smtClean="0"/>
              <a:t>9/15/26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333C77-0158-454C-844F-B7AB9BD7DAD4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9782666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596561" y="624156"/>
            <a:ext cx="1565766" cy="5243244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371600" y="624156"/>
            <a:ext cx="8179641" cy="5243244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9/15/26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024341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371600" y="685800"/>
            <a:ext cx="9601200" cy="14859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71600" y="2286000"/>
            <a:ext cx="9601200" cy="35814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390650" y="6453386"/>
            <a:ext cx="1204572" cy="40461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 baseline="0">
                <a:solidFill>
                  <a:schemeClr val="tx2"/>
                </a:solidFill>
              </a:defRPr>
            </a:lvl1pPr>
          </a:lstStyle>
          <a:p>
            <a:fld id="{B61BEF0D-F0BB-DE4B-95CE-6DB70DBA9567}" type="datetimeFigureOut">
              <a:rPr lang="en-US" smtClean="0"/>
              <a:pPr/>
              <a:t>9/15/26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893564" y="6453386"/>
            <a:ext cx="6280830" cy="40461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 baseline="0">
                <a:solidFill>
                  <a:schemeClr val="tx2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9472736" y="6453386"/>
            <a:ext cx="1596292" cy="40461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baseline="0">
                <a:solidFill>
                  <a:schemeClr val="tx2"/>
                </a:solidFill>
              </a:defRPr>
            </a:lvl1pPr>
          </a:lstStyle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9" name="Rectangle 8" title="Side bar"/>
          <p:cNvSpPr/>
          <p:nvPr/>
        </p:nvSpPr>
        <p:spPr>
          <a:xfrm>
            <a:off x="478095" y="376"/>
            <a:ext cx="228600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542406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70" r:id="rId1"/>
    <p:sldLayoutId id="2147483871" r:id="rId2"/>
    <p:sldLayoutId id="2147483872" r:id="rId3"/>
    <p:sldLayoutId id="2147483873" r:id="rId4"/>
    <p:sldLayoutId id="2147483874" r:id="rId5"/>
    <p:sldLayoutId id="2147483875" r:id="rId6"/>
    <p:sldLayoutId id="2147483876" r:id="rId7"/>
    <p:sldLayoutId id="2147483877" r:id="rId8"/>
    <p:sldLayoutId id="2147483878" r:id="rId9"/>
    <p:sldLayoutId id="2147483879" r:id="rId10"/>
    <p:sldLayoutId id="2147483880" r:id="rId11"/>
  </p:sldLayoutIdLst>
  <p:txStyles>
    <p:titleStyle>
      <a:lvl1pPr algn="l" defTabSz="914400" rtl="0" eaLnBrk="1" latinLnBrk="0" hangingPunct="1">
        <a:lnSpc>
          <a:spcPct val="89000"/>
        </a:lnSpc>
        <a:spcBef>
          <a:spcPct val="0"/>
        </a:spcBef>
        <a:buNone/>
        <a:defRPr sz="4400" kern="1200" baseline="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384048" indent="-384048" algn="l" defTabSz="914400" rtl="0" eaLnBrk="1" latinLnBrk="0" hangingPunct="1">
        <a:lnSpc>
          <a:spcPct val="94000"/>
        </a:lnSpc>
        <a:spcBef>
          <a:spcPts val="1000"/>
        </a:spcBef>
        <a:spcAft>
          <a:spcPts val="200"/>
        </a:spcAft>
        <a:buFont typeface="Franklin Gothic Book" panose="020B0503020102020204" pitchFamily="34" charset="0"/>
        <a:buChar char="■"/>
        <a:defRPr sz="2000" kern="1200" baseline="0">
          <a:solidFill>
            <a:schemeClr val="tx2"/>
          </a:solidFill>
          <a:latin typeface="+mn-lt"/>
          <a:ea typeface="+mn-ea"/>
          <a:cs typeface="+mn-cs"/>
        </a:defRPr>
      </a:lvl1pPr>
      <a:lvl2pPr marL="914400" indent="-384048" algn="l" defTabSz="9144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–"/>
        <a:defRPr sz="2000" i="1" kern="1200" baseline="0">
          <a:solidFill>
            <a:schemeClr val="tx2"/>
          </a:solidFill>
          <a:latin typeface="+mn-lt"/>
          <a:ea typeface="+mn-ea"/>
          <a:cs typeface="+mn-cs"/>
        </a:defRPr>
      </a:lvl2pPr>
      <a:lvl3pPr marL="1371600" indent="-384048" algn="l" defTabSz="9144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■"/>
        <a:defRPr sz="1800" kern="1200" baseline="0">
          <a:solidFill>
            <a:schemeClr val="tx2"/>
          </a:solidFill>
          <a:latin typeface="+mn-lt"/>
          <a:ea typeface="+mn-ea"/>
          <a:cs typeface="+mn-cs"/>
        </a:defRPr>
      </a:lvl3pPr>
      <a:lvl4pPr marL="1828800" indent="-384048" algn="l" defTabSz="9144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–"/>
        <a:defRPr sz="1800" i="1" kern="1200" baseline="0">
          <a:solidFill>
            <a:schemeClr val="tx2"/>
          </a:solidFill>
          <a:latin typeface="+mn-lt"/>
          <a:ea typeface="+mn-ea"/>
          <a:cs typeface="+mn-cs"/>
        </a:defRPr>
      </a:lvl4pPr>
      <a:lvl5pPr marL="2286000" indent="-384048" algn="l" defTabSz="9144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■"/>
        <a:defRPr sz="1600" kern="1200" baseline="0">
          <a:solidFill>
            <a:schemeClr val="tx2"/>
          </a:solidFill>
          <a:latin typeface="+mn-lt"/>
          <a:ea typeface="+mn-ea"/>
          <a:cs typeface="+mn-cs"/>
        </a:defRPr>
      </a:lvl5pPr>
      <a:lvl6pPr marL="2743200" indent="-384048" algn="l" defTabSz="9144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–"/>
        <a:defRPr sz="1600" i="1" kern="1200" baseline="0">
          <a:solidFill>
            <a:schemeClr val="tx2"/>
          </a:solidFill>
          <a:latin typeface="+mn-lt"/>
          <a:ea typeface="+mn-ea"/>
          <a:cs typeface="+mn-cs"/>
        </a:defRPr>
      </a:lvl6pPr>
      <a:lvl7pPr marL="3200400" indent="-384048" algn="l" defTabSz="9144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■"/>
        <a:defRPr sz="1400" kern="1200" baseline="0">
          <a:solidFill>
            <a:schemeClr val="tx2"/>
          </a:solidFill>
          <a:latin typeface="+mn-lt"/>
          <a:ea typeface="+mn-ea"/>
          <a:cs typeface="+mn-cs"/>
        </a:defRPr>
      </a:lvl7pPr>
      <a:lvl8pPr marL="3657600" indent="-384048" algn="l" defTabSz="9144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–"/>
        <a:defRPr sz="1400" i="1" kern="1200" baseline="0">
          <a:solidFill>
            <a:schemeClr val="tx2"/>
          </a:solidFill>
          <a:latin typeface="+mn-lt"/>
          <a:ea typeface="+mn-ea"/>
          <a:cs typeface="+mn-cs"/>
        </a:defRPr>
      </a:lvl8pPr>
      <a:lvl9pPr marL="4114800" indent="-384048" algn="l" defTabSz="9144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■"/>
        <a:defRPr sz="1400" kern="1200" baseline="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3" orient="horz" pos="1368">
          <p15:clr>
            <a:srgbClr val="F26B43"/>
          </p15:clr>
        </p15:guide>
        <p15:guide id="4" orient="horz" pos="1440">
          <p15:clr>
            <a:srgbClr val="F26B43"/>
          </p15:clr>
        </p15:guide>
        <p15:guide id="6" orient="horz" pos="3696">
          <p15:clr>
            <a:srgbClr val="F26B43"/>
          </p15:clr>
        </p15:guide>
        <p15:guide id="7" orient="horz" pos="432">
          <p15:clr>
            <a:srgbClr val="F26B43"/>
          </p15:clr>
        </p15:guide>
        <p15:guide id="8" orient="horz" pos="1512">
          <p15:clr>
            <a:srgbClr val="F26B43"/>
          </p15:clr>
        </p15:guide>
        <p15:guide id="9" pos="6912">
          <p15:clr>
            <a:srgbClr val="F26B43"/>
          </p15:clr>
        </p15:guide>
        <p15:guide id="10" pos="936">
          <p15:clr>
            <a:srgbClr val="F26B43"/>
          </p15:clr>
        </p15:guide>
        <p15:guide id="11" pos="864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hyperlink" Target="https://www.google.com/url?sa=t&amp;source=web&amp;rct=j&amp;opi=89978449&amp;url=https://www.facebook.com/coalitiontostopviolenceagainstnativewomen/&amp;ved=2ahUKEwj6ucrZuv2JAxXhFVkFHV7IMWcQFnoECBcQAQ&amp;usg=AOvVaw2aqOuKZ1_rfcUENvjBLH1T" TargetMode="Externa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5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4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4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4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5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1CCE464-D44A-344B-8EC9-3A8A232C73C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921649" y="1653702"/>
            <a:ext cx="8361229" cy="2658893"/>
          </a:xfrm>
        </p:spPr>
        <p:txBody>
          <a:bodyPr/>
          <a:lstStyle/>
          <a:p>
            <a:pPr>
              <a:defRPr/>
            </a:pPr>
            <a:r>
              <a:rPr lang="en-US" sz="6000" b="1" dirty="0"/>
              <a:t>New Mexico Crime Victims Reparation Commission</a:t>
            </a:r>
            <a:endParaRPr lang="en-US" sz="6000" b="1" i="1" u="sng" dirty="0">
              <a:solidFill>
                <a:srgbClr val="00B0F0"/>
              </a:solidFill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F952F789-6BB1-5E4A-A845-D8DE67F873A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357681" y="4472103"/>
            <a:ext cx="2553134" cy="11169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6052736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BCF5BDF-4F55-D744-AC9F-AA1BD31148E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71600" y="552592"/>
            <a:ext cx="9601200" cy="907498"/>
          </a:xfrm>
        </p:spPr>
        <p:txBody>
          <a:bodyPr>
            <a:normAutofit/>
          </a:bodyPr>
          <a:lstStyle/>
          <a:p>
            <a:pPr algn="ctr"/>
            <a:r>
              <a:rPr lang="en-US" sz="5400" dirty="0">
                <a:solidFill>
                  <a:schemeClr val="accent5">
                    <a:lumMod val="75000"/>
                  </a:schemeClr>
                </a:solidFill>
              </a:rPr>
              <a:t>Who is CVRC?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BC7371D-8E3E-394D-BE51-9CD6717F0CF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371600" y="1607012"/>
            <a:ext cx="10353368" cy="3581400"/>
          </a:xfrm>
        </p:spPr>
        <p:txBody>
          <a:bodyPr>
            <a:normAutofit fontScale="92500" lnSpcReduction="20000"/>
          </a:bodyPr>
          <a:lstStyle/>
          <a:p>
            <a:r>
              <a:rPr lang="en-US" altLang="en-US" sz="4300" dirty="0">
                <a:ea typeface="ＭＳ Ｐゴシック" panose="020B0600070205080204" pitchFamily="34" charset="-128"/>
              </a:rPr>
              <a:t>The Crime Victims Reparation Commission (CVRC) assists victims of violent crime with expenses incurred as a result of their victimization.</a:t>
            </a:r>
          </a:p>
          <a:p>
            <a:r>
              <a:rPr lang="en-US" altLang="en-US" sz="4300" dirty="0">
                <a:ea typeface="ＭＳ Ｐゴシック" panose="020B0600070205080204" pitchFamily="34" charset="-128"/>
              </a:rPr>
              <a:t>CVRC also administers funding to organizations to provide victim services statewide.</a:t>
            </a:r>
          </a:p>
          <a:p>
            <a:endParaRPr lang="en-US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2932A9A4-5D5E-5A43-822F-C91C7F23190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915400" y="5188412"/>
            <a:ext cx="2553134" cy="11169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9538349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DD6F787-E6C7-459A-DB4F-BA58827C72A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US" sz="5400" dirty="0">
                <a:solidFill>
                  <a:srgbClr val="0070C0"/>
                </a:solidFill>
              </a:rPr>
              <a:t>Purpose of Emergency Funds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3CC6D05-3BC7-B933-6627-7B3F65055C5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312333" y="1921933"/>
            <a:ext cx="10471627" cy="4641099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en-US" sz="4000" dirty="0"/>
              <a:t>This funding is designated to provide victim(s) experiencing health and safety issues related to their victimization with immediate financial assistance.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9332B9B1-F60A-20E7-BC46-3EDD93A87D6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219597" y="5308902"/>
            <a:ext cx="2553134" cy="11169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7799692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1CCE464-D44A-344B-8EC9-3A8A232C73C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71600" y="652810"/>
            <a:ext cx="9601200" cy="866274"/>
          </a:xfrm>
        </p:spPr>
        <p:txBody>
          <a:bodyPr>
            <a:normAutofit fontScale="90000"/>
          </a:bodyPr>
          <a:lstStyle/>
          <a:p>
            <a:pPr algn="ctr"/>
            <a:r>
              <a:rPr lang="en-US" sz="6000" dirty="0">
                <a:solidFill>
                  <a:srgbClr val="0070C0"/>
                </a:solidFill>
              </a:rPr>
              <a:t>Types of Emergency Funds </a:t>
            </a:r>
            <a:br>
              <a:rPr lang="en-US" sz="5000" dirty="0">
                <a:solidFill>
                  <a:srgbClr val="0070C0"/>
                </a:solidFill>
              </a:rPr>
            </a:br>
            <a:endParaRPr lang="en-US" sz="5000" dirty="0">
              <a:solidFill>
                <a:srgbClr val="0070C0"/>
              </a:solidFill>
            </a:endParaRPr>
          </a:p>
        </p:txBody>
      </p:sp>
      <p:sp>
        <p:nvSpPr>
          <p:cNvPr id="10" name="Content Placeholder 9">
            <a:extLst>
              <a:ext uri="{FF2B5EF4-FFF2-40B4-BE49-F238E27FC236}">
                <a16:creationId xmlns:a16="http://schemas.microsoft.com/office/drawing/2014/main" id="{A29C7433-13B4-3246-943E-3FD82967E44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371600" y="1769806"/>
            <a:ext cx="9601200" cy="4097594"/>
          </a:xfrm>
        </p:spPr>
        <p:txBody>
          <a:bodyPr>
            <a:noAutofit/>
          </a:bodyPr>
          <a:lstStyle/>
          <a:p>
            <a:r>
              <a:rPr lang="en-US" sz="4000" dirty="0"/>
              <a:t>Emergency Assistance Funds </a:t>
            </a:r>
            <a:endParaRPr lang="en-US" sz="4000" b="1" dirty="0"/>
          </a:p>
          <a:p>
            <a:r>
              <a:rPr lang="en-US" sz="4000" dirty="0"/>
              <a:t>Human Trafficking Crisis Stabilization Funds </a:t>
            </a:r>
            <a:endParaRPr lang="en-US" sz="4000" b="1" dirty="0"/>
          </a:p>
          <a:p>
            <a:r>
              <a:rPr lang="en-US" sz="4000" dirty="0"/>
              <a:t>Missing Person(s) Funds </a:t>
            </a:r>
            <a:endParaRPr lang="en-US" sz="4000" b="1" dirty="0"/>
          </a:p>
          <a:p>
            <a:r>
              <a:rPr lang="en-US" sz="4000" dirty="0"/>
              <a:t>New Mexico Coalition of Sexual Assault Programs Emergency Funds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F952F789-6BB1-5E4A-A845-D8DE67F873A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219597" y="5308902"/>
            <a:ext cx="2553134" cy="11169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5866001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AFB4064-BCEF-8E10-C7CF-577B51DC84A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71600" y="218403"/>
            <a:ext cx="9601200" cy="943897"/>
          </a:xfrm>
        </p:spPr>
        <p:txBody>
          <a:bodyPr>
            <a:normAutofit/>
          </a:bodyPr>
          <a:lstStyle/>
          <a:p>
            <a:pPr algn="ctr"/>
            <a:r>
              <a:rPr lang="en-US" sz="5400" dirty="0">
                <a:solidFill>
                  <a:srgbClr val="0070C0"/>
                </a:solidFill>
              </a:rPr>
              <a:t>Accessing Emergency Funds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47DC06E-A1C1-8470-5D9D-A10E4D1E07E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371600" y="1162300"/>
            <a:ext cx="10600944" cy="4916522"/>
          </a:xfrm>
        </p:spPr>
        <p:txBody>
          <a:bodyPr>
            <a:normAutofit/>
          </a:bodyPr>
          <a:lstStyle/>
          <a:p>
            <a:r>
              <a:rPr lang="en-US" sz="3200" dirty="0"/>
              <a:t>Associated with victimization</a:t>
            </a:r>
          </a:p>
          <a:p>
            <a:r>
              <a:rPr lang="en-US" sz="3200" dirty="0"/>
              <a:t>Immediate health and safety issue</a:t>
            </a:r>
          </a:p>
          <a:p>
            <a:r>
              <a:rPr lang="en-US" sz="3200" dirty="0"/>
              <a:t>Initiated by a victim advocate (</a:t>
            </a:r>
            <a:r>
              <a:rPr lang="en-US" sz="3200" b="1" dirty="0"/>
              <a:t>Do not </a:t>
            </a:r>
            <a:r>
              <a:rPr lang="en-US" sz="3200" dirty="0"/>
              <a:t>advise victim to contact administering agencies directly)</a:t>
            </a:r>
          </a:p>
          <a:p>
            <a:r>
              <a:rPr lang="en-US" sz="3200" dirty="0"/>
              <a:t>Supporting documentation </a:t>
            </a:r>
            <a:r>
              <a:rPr lang="en-US" sz="3200" b="1" dirty="0"/>
              <a:t>must</a:t>
            </a:r>
            <a:r>
              <a:rPr lang="en-US" sz="3200" dirty="0"/>
              <a:t> accompany the request form </a:t>
            </a:r>
          </a:p>
          <a:p>
            <a:r>
              <a:rPr lang="en-US" sz="3200" dirty="0"/>
              <a:t>Incomplete requests will be deemed ineligible and must be resubmitted as a complete packet</a:t>
            </a:r>
          </a:p>
          <a:p>
            <a:pPr marL="0" indent="0">
              <a:buNone/>
            </a:pPr>
            <a:endParaRPr lang="en-US" sz="2400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DC152932-1527-40A1-C495-83286E9A9D9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219596" y="5308902"/>
            <a:ext cx="2631027" cy="11169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8532282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6D42DFC-B78B-3E96-75E4-B15E498CB98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71600" y="274320"/>
            <a:ext cx="9601200" cy="1016000"/>
          </a:xfrm>
        </p:spPr>
        <p:txBody>
          <a:bodyPr>
            <a:normAutofit/>
          </a:bodyPr>
          <a:lstStyle/>
          <a:p>
            <a:pPr algn="ctr"/>
            <a:r>
              <a:rPr lang="en-US" sz="5400" dirty="0">
                <a:solidFill>
                  <a:srgbClr val="0070C0"/>
                </a:solidFill>
              </a:rPr>
              <a:t>Accessing Emergency Funds</a:t>
            </a:r>
            <a:endParaRPr lang="en-US" sz="5400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81C2967-747F-49D2-F49B-B6CF2C42002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371600" y="1543050"/>
            <a:ext cx="9601200" cy="4324350"/>
          </a:xfrm>
        </p:spPr>
        <p:txBody>
          <a:bodyPr>
            <a:normAutofit/>
          </a:bodyPr>
          <a:lstStyle/>
          <a:p>
            <a:r>
              <a:rPr lang="en-US" sz="3200" dirty="0"/>
              <a:t>Provide the name and contact information for an alternate point of contact</a:t>
            </a:r>
          </a:p>
          <a:p>
            <a:r>
              <a:rPr lang="en-US" sz="3200" dirty="0"/>
              <a:t>A compensation application should be completed</a:t>
            </a:r>
          </a:p>
          <a:p>
            <a:r>
              <a:rPr lang="en-US" sz="3200" dirty="0"/>
              <a:t>Funds are a one-time opportunity </a:t>
            </a:r>
          </a:p>
          <a:p>
            <a:r>
              <a:rPr lang="en-US" sz="3200" dirty="0"/>
              <a:t>Can not access multiple emergency funds for a single victim</a:t>
            </a:r>
          </a:p>
          <a:p>
            <a:r>
              <a:rPr lang="en-US" sz="3200" dirty="0"/>
              <a:t>Allow up to 24 hours to process request(s)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3547B4C0-5713-D22A-6C6F-30969ACF2DD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219596" y="5308902"/>
            <a:ext cx="2631027" cy="11169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2981861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09" name="Title 1">
            <a:extLst>
              <a:ext uri="{FF2B5EF4-FFF2-40B4-BE49-F238E27FC236}">
                <a16:creationId xmlns:a16="http://schemas.microsoft.com/office/drawing/2014/main" id="{37A2412F-57B7-6447-818C-FAC0009A50E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43000" y="304800"/>
            <a:ext cx="10435442" cy="1143000"/>
          </a:xfrm>
        </p:spPr>
        <p:txBody>
          <a:bodyPr>
            <a:noAutofit/>
          </a:bodyPr>
          <a:lstStyle/>
          <a:p>
            <a:pPr algn="ctr"/>
            <a:r>
              <a:rPr lang="en-US" altLang="en-US" sz="5400" dirty="0">
                <a:solidFill>
                  <a:srgbClr val="0070C0"/>
                </a:solidFill>
                <a:ea typeface="ＭＳ Ｐゴシック" panose="020B0600070205080204" pitchFamily="34" charset="-128"/>
              </a:rPr>
              <a:t>Emergency Assistance Funds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B37471F-B90A-624E-A1B3-0EE2FACDDDA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43000" y="1767840"/>
            <a:ext cx="10138558" cy="4371702"/>
          </a:xfrm>
        </p:spPr>
        <p:txBody>
          <a:bodyPr>
            <a:normAutofit/>
          </a:bodyPr>
          <a:lstStyle/>
          <a:p>
            <a:pPr>
              <a:defRPr/>
            </a:pPr>
            <a:r>
              <a:rPr lang="en-US" sz="4000" dirty="0"/>
              <a:t>WHAT: 	  Up to $3,000*</a:t>
            </a:r>
          </a:p>
          <a:p>
            <a:pPr>
              <a:defRPr/>
            </a:pPr>
            <a:r>
              <a:rPr lang="en-US" sz="4000" dirty="0"/>
              <a:t>WHEN:  Mon-Fri, 8 a.m. – 5 p.m. </a:t>
            </a:r>
          </a:p>
          <a:p>
            <a:pPr marL="0" indent="0">
              <a:buNone/>
              <a:defRPr/>
            </a:pPr>
            <a:r>
              <a:rPr lang="en-US" sz="2800" dirty="0"/>
              <a:t>      		    (Depends on Administering Agency)</a:t>
            </a:r>
          </a:p>
          <a:p>
            <a:pPr marL="0" indent="0">
              <a:buNone/>
              <a:defRPr/>
            </a:pPr>
            <a:endParaRPr lang="en-US" sz="2800" dirty="0"/>
          </a:p>
          <a:p>
            <a:pPr marL="0" indent="0">
              <a:buNone/>
              <a:defRPr/>
            </a:pPr>
            <a:endParaRPr lang="en-US" sz="2800" dirty="0"/>
          </a:p>
          <a:p>
            <a:pPr marL="0" indent="0">
              <a:buNone/>
              <a:defRPr/>
            </a:pPr>
            <a:r>
              <a:rPr lang="en-US" altLang="en-US" sz="3200" dirty="0">
                <a:ea typeface="ＭＳ Ｐゴシック" panose="020B0600070205080204" pitchFamily="34" charset="-128"/>
              </a:rPr>
              <a:t>*Some expenses have financial thresholds.</a:t>
            </a:r>
            <a:endParaRPr lang="en-US" sz="3200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A53F8A4E-8A81-EF46-8ECC-33B1672D2D7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876866" y="5193324"/>
            <a:ext cx="2553134" cy="11169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1671656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9DB501C-9C4E-224A-9BCF-F472E475354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71600" y="414528"/>
            <a:ext cx="9601200" cy="1438656"/>
          </a:xfrm>
        </p:spPr>
        <p:txBody>
          <a:bodyPr>
            <a:noAutofit/>
          </a:bodyPr>
          <a:lstStyle/>
          <a:p>
            <a:pPr algn="ctr"/>
            <a:r>
              <a:rPr lang="en-US" sz="5400" dirty="0">
                <a:solidFill>
                  <a:schemeClr val="accent5">
                    <a:lumMod val="75000"/>
                  </a:schemeClr>
                </a:solidFill>
              </a:rPr>
              <a:t>Emergency Assistance Funds Administering Agencies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E30531D-20B0-A240-AA2F-061942CDE6A6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1371600" y="1976283"/>
            <a:ext cx="4447786" cy="3891117"/>
          </a:xfrm>
        </p:spPr>
        <p:txBody>
          <a:bodyPr>
            <a:normAutofit/>
          </a:bodyPr>
          <a:lstStyle/>
          <a:p>
            <a:r>
              <a:rPr lang="en-US" altLang="en-US" sz="2400" dirty="0"/>
              <a:t>Assurance Home, Inc. </a:t>
            </a:r>
          </a:p>
          <a:p>
            <a:r>
              <a:rPr lang="en-US" altLang="en-US" sz="2400" dirty="0"/>
              <a:t>Arise Sexual Assault Services</a:t>
            </a:r>
          </a:p>
          <a:p>
            <a:r>
              <a:rPr lang="en-US" altLang="en-US" sz="2400" dirty="0"/>
              <a:t>Community Against Violence (CAV)</a:t>
            </a:r>
          </a:p>
          <a:p>
            <a:r>
              <a:rPr lang="en-US" altLang="en-US" sz="2400" dirty="0"/>
              <a:t>El Refugio, Inc.</a:t>
            </a:r>
          </a:p>
          <a:p>
            <a:r>
              <a:rPr lang="en-US" altLang="en-US" sz="2400" dirty="0"/>
              <a:t>La Pinon Sexual Assault Recovery Services</a:t>
            </a:r>
          </a:p>
          <a:p>
            <a:endParaRPr lang="en-US" altLang="en-US" dirty="0"/>
          </a:p>
          <a:p>
            <a:endParaRPr lang="en-US" sz="2400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76419073-EE96-8146-924B-18404A9BC5E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525403" y="1976284"/>
            <a:ext cx="4447786" cy="3891117"/>
          </a:xfrm>
        </p:spPr>
        <p:txBody>
          <a:bodyPr>
            <a:normAutofit/>
          </a:bodyPr>
          <a:lstStyle/>
          <a:p>
            <a:r>
              <a:rPr lang="en-US" altLang="en-US" sz="2400" dirty="0"/>
              <a:t>New Mexico Crime Victims Reparation Commission</a:t>
            </a:r>
          </a:p>
          <a:p>
            <a:r>
              <a:rPr lang="en-US" altLang="en-US" sz="2400" dirty="0"/>
              <a:t>Rape Crisis Center of Central New Mexico</a:t>
            </a:r>
          </a:p>
          <a:p>
            <a:r>
              <a:rPr lang="en-US" altLang="en-US" sz="2400" dirty="0"/>
              <a:t>Roberta’s Place</a:t>
            </a:r>
          </a:p>
          <a:p>
            <a:r>
              <a:rPr lang="en-US" altLang="en-US" sz="2400" dirty="0"/>
              <a:t>Sexual Assault Services of Northwestern New Mexico</a:t>
            </a:r>
          </a:p>
          <a:p>
            <a:endParaRPr lang="en-US" sz="2200" dirty="0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51BBAC89-000A-5A45-82AB-F17CE8185BB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186419" y="5423202"/>
            <a:ext cx="2553134" cy="11169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5892329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5" name="Title 1">
            <a:extLst>
              <a:ext uri="{FF2B5EF4-FFF2-40B4-BE49-F238E27FC236}">
                <a16:creationId xmlns:a16="http://schemas.microsoft.com/office/drawing/2014/main" id="{1188CBA4-B200-DF41-9CF6-20A2E86AC6F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03625" y="181584"/>
            <a:ext cx="11322033" cy="849548"/>
          </a:xfrm>
        </p:spPr>
        <p:txBody>
          <a:bodyPr>
            <a:normAutofit/>
          </a:bodyPr>
          <a:lstStyle/>
          <a:p>
            <a:pPr algn="ctr"/>
            <a:r>
              <a:rPr lang="en-US" altLang="en-US" sz="5400" dirty="0">
                <a:solidFill>
                  <a:schemeClr val="accent1"/>
                </a:solidFill>
                <a:ea typeface="ＭＳ Ｐゴシック" panose="020B0600070205080204" pitchFamily="34" charset="-128"/>
              </a:rPr>
              <a:t>Eligible Expenses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F04F24A-A842-2140-84A2-5CA978205CE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371600" y="1115438"/>
            <a:ext cx="10454058" cy="4403047"/>
          </a:xfrm>
        </p:spPr>
        <p:txBody>
          <a:bodyPr>
            <a:normAutofit lnSpcReduction="10000"/>
          </a:bodyPr>
          <a:lstStyle/>
          <a:p>
            <a:pPr>
              <a:defRPr/>
            </a:pPr>
            <a:r>
              <a:rPr lang="en-US" sz="3600" dirty="0"/>
              <a:t>Rent/utilities arrears (should be reasonable)</a:t>
            </a:r>
          </a:p>
          <a:p>
            <a:pPr>
              <a:defRPr/>
            </a:pPr>
            <a:r>
              <a:rPr lang="en-US" sz="3600" dirty="0"/>
              <a:t>One month rent/utilities/deposit </a:t>
            </a:r>
          </a:p>
          <a:p>
            <a:pPr>
              <a:defRPr/>
            </a:pPr>
            <a:r>
              <a:rPr lang="en-US" sz="3600" dirty="0"/>
              <a:t>Windows/door/lock repair/replacement </a:t>
            </a:r>
          </a:p>
          <a:p>
            <a:r>
              <a:rPr lang="en-US" altLang="en-US" sz="3600" dirty="0">
                <a:ea typeface="ＭＳ Ｐゴシック" panose="020B0600070205080204" pitchFamily="34" charset="-128"/>
              </a:rPr>
              <a:t>Emergency shelter/temporary housing/hotel</a:t>
            </a:r>
          </a:p>
          <a:p>
            <a:r>
              <a:rPr lang="en-US" altLang="en-US" sz="3600" dirty="0">
                <a:ea typeface="ＭＳ Ｐゴシック" panose="020B0600070205080204" pitchFamily="34" charset="-128"/>
              </a:rPr>
              <a:t>Emergency food and clothing</a:t>
            </a:r>
          </a:p>
          <a:p>
            <a:pPr>
              <a:defRPr/>
            </a:pPr>
            <a:r>
              <a:rPr lang="en-US" sz="3600" dirty="0"/>
              <a:t>ER counseling/medical/prescriptions</a:t>
            </a:r>
          </a:p>
          <a:p>
            <a:pPr>
              <a:defRPr/>
            </a:pPr>
            <a:r>
              <a:rPr lang="en-US" sz="3600" dirty="0"/>
              <a:t>Eyeglasses/contacts</a:t>
            </a:r>
          </a:p>
          <a:p>
            <a:pPr marL="0" indent="0">
              <a:buNone/>
            </a:pPr>
            <a:endParaRPr lang="en-US" altLang="en-US" sz="3600" dirty="0">
              <a:solidFill>
                <a:srgbClr val="FF0000"/>
              </a:solidFill>
              <a:ea typeface="ＭＳ Ｐゴシック" panose="020B0600070205080204" pitchFamily="34" charset="-128"/>
            </a:endParaRPr>
          </a:p>
          <a:p>
            <a:pPr>
              <a:defRPr/>
            </a:pPr>
            <a:endParaRPr lang="en-US" sz="3600" dirty="0">
              <a:highlight>
                <a:srgbClr val="FFFF00"/>
              </a:highlight>
            </a:endParaRPr>
          </a:p>
          <a:p>
            <a:pPr>
              <a:defRPr/>
            </a:pPr>
            <a:endParaRPr lang="en-US" sz="3200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BC3F9AD6-A959-7F48-B91B-CC164427C00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272524" y="5350245"/>
            <a:ext cx="2553134" cy="11169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1062823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Content Placeholder 2">
            <a:extLst>
              <a:ext uri="{FF2B5EF4-FFF2-40B4-BE49-F238E27FC236}">
                <a16:creationId xmlns:a16="http://schemas.microsoft.com/office/drawing/2014/main" id="{4BE473FC-5127-6D4F-B781-7BAC0C5C48E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371600" y="1070044"/>
            <a:ext cx="10277060" cy="4833452"/>
          </a:xfrm>
        </p:spPr>
        <p:txBody>
          <a:bodyPr>
            <a:noAutofit/>
          </a:bodyPr>
          <a:lstStyle/>
          <a:p>
            <a:r>
              <a:rPr lang="en-US" sz="3600" dirty="0"/>
              <a:t>Mileage/per diem (transportation)</a:t>
            </a:r>
          </a:p>
          <a:p>
            <a:r>
              <a:rPr lang="en-US" sz="3600" dirty="0"/>
              <a:t>Vehicle repair (limit of $250)</a:t>
            </a:r>
          </a:p>
          <a:p>
            <a:r>
              <a:rPr lang="en-US" sz="3600" dirty="0"/>
              <a:t>Towing and impound fees (limit of $500)</a:t>
            </a:r>
          </a:p>
          <a:p>
            <a:r>
              <a:rPr lang="en-US" altLang="en-US" sz="3600" dirty="0">
                <a:ea typeface="ＭＳ Ｐゴシック" panose="020B0600070205080204" pitchFamily="34" charset="-128"/>
              </a:rPr>
              <a:t>Emergency civil legal assistance </a:t>
            </a:r>
            <a:r>
              <a:rPr lang="en-US" altLang="en-US" sz="3600" i="1" dirty="0">
                <a:ea typeface="ＭＳ Ｐゴシック" panose="020B0600070205080204" pitchFamily="34" charset="-128"/>
              </a:rPr>
              <a:t>(Attorney must agree to the one-time fee of $2,000 and follow case through completion)  </a:t>
            </a:r>
          </a:p>
          <a:p>
            <a:r>
              <a:rPr lang="en-US" altLang="en-US" sz="3600" dirty="0">
                <a:ea typeface="ＭＳ Ｐゴシック" panose="020B0600070205080204" pitchFamily="34" charset="-128"/>
              </a:rPr>
              <a:t>Crime scene cleanup</a:t>
            </a:r>
          </a:p>
          <a:p>
            <a:pPr marL="0" indent="0">
              <a:buNone/>
            </a:pPr>
            <a:endParaRPr lang="en-US" altLang="en-US" sz="3600" i="1" dirty="0">
              <a:ea typeface="ＭＳ Ｐゴシック" panose="020B0600070205080204" pitchFamily="34" charset="-128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4599E857-6903-CE43-82DE-E4505193483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200240" y="5309616"/>
            <a:ext cx="2553134" cy="1116996"/>
          </a:xfrm>
          <a:prstGeom prst="rect">
            <a:avLst/>
          </a:prstGeom>
        </p:spPr>
      </p:pic>
      <p:sp>
        <p:nvSpPr>
          <p:cNvPr id="5" name="Title 4">
            <a:extLst>
              <a:ext uri="{FF2B5EF4-FFF2-40B4-BE49-F238E27FC236}">
                <a16:creationId xmlns:a16="http://schemas.microsoft.com/office/drawing/2014/main" id="{43BA22CA-67C1-FF4D-82CC-F82C4D54814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71599" y="195610"/>
            <a:ext cx="10035703" cy="1023590"/>
          </a:xfrm>
        </p:spPr>
        <p:txBody>
          <a:bodyPr>
            <a:noAutofit/>
          </a:bodyPr>
          <a:lstStyle/>
          <a:p>
            <a:pPr algn="ctr"/>
            <a:r>
              <a:rPr lang="en-US" altLang="en-US" sz="5400" dirty="0">
                <a:solidFill>
                  <a:schemeClr val="accent1"/>
                </a:solidFill>
                <a:ea typeface="ＭＳ Ｐゴシック" panose="020B0600070205080204" pitchFamily="34" charset="-128"/>
              </a:rPr>
              <a:t>Eligible Expenses </a:t>
            </a:r>
            <a:endParaRPr lang="en-US" sz="5400" dirty="0"/>
          </a:p>
        </p:txBody>
      </p:sp>
    </p:spTree>
    <p:extLst>
      <p:ext uri="{BB962C8B-B14F-4D97-AF65-F5344CB8AC3E}">
        <p14:creationId xmlns:p14="http://schemas.microsoft.com/office/powerpoint/2010/main" val="331770598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3" name="Title 1">
            <a:extLst>
              <a:ext uri="{FF2B5EF4-FFF2-40B4-BE49-F238E27FC236}">
                <a16:creationId xmlns:a16="http://schemas.microsoft.com/office/drawing/2014/main" id="{D71780D1-786D-EE47-BEB0-6206650E731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55064" y="404614"/>
            <a:ext cx="9564624" cy="848999"/>
          </a:xfrm>
        </p:spPr>
        <p:txBody>
          <a:bodyPr>
            <a:normAutofit/>
          </a:bodyPr>
          <a:lstStyle/>
          <a:p>
            <a:pPr algn="ctr"/>
            <a:r>
              <a:rPr lang="en-US" altLang="en-US" sz="5400" dirty="0">
                <a:solidFill>
                  <a:schemeClr val="accent5">
                    <a:lumMod val="75000"/>
                  </a:schemeClr>
                </a:solidFill>
                <a:ea typeface="ＭＳ Ｐゴシック" panose="020B0600070205080204" pitchFamily="34" charset="-128"/>
              </a:rPr>
              <a:t>Ineligible Expenses</a:t>
            </a:r>
          </a:p>
        </p:txBody>
      </p:sp>
      <p:sp>
        <p:nvSpPr>
          <p:cNvPr id="23554" name="Content Placeholder 2">
            <a:extLst>
              <a:ext uri="{FF2B5EF4-FFF2-40B4-BE49-F238E27FC236}">
                <a16:creationId xmlns:a16="http://schemas.microsoft.com/office/drawing/2014/main" id="{34B64929-2D91-1C4A-BA6F-3BD4AE7B5DD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655063" y="1356852"/>
            <a:ext cx="9804433" cy="4742616"/>
          </a:xfrm>
        </p:spPr>
        <p:txBody>
          <a:bodyPr>
            <a:noAutofit/>
          </a:bodyPr>
          <a:lstStyle/>
          <a:p>
            <a:r>
              <a:rPr lang="en-US" altLang="en-US" sz="3600" dirty="0">
                <a:ea typeface="ＭＳ Ｐゴシック" panose="020B0600070205080204" pitchFamily="34" charset="-128"/>
              </a:rPr>
              <a:t>Funeral/burial expenses</a:t>
            </a:r>
          </a:p>
          <a:p>
            <a:r>
              <a:rPr lang="en-US" altLang="en-US" sz="3600" dirty="0">
                <a:ea typeface="ＭＳ Ｐゴシック" panose="020B0600070205080204" pitchFamily="34" charset="-128"/>
              </a:rPr>
              <a:t>Investigation activities</a:t>
            </a:r>
          </a:p>
          <a:p>
            <a:r>
              <a:rPr lang="en-US" altLang="en-US" sz="3600" dirty="0">
                <a:ea typeface="ＭＳ Ｐゴシック" panose="020B0600070205080204" pitchFamily="34" charset="-128"/>
              </a:rPr>
              <a:t>Medical care </a:t>
            </a:r>
          </a:p>
          <a:p>
            <a:r>
              <a:rPr lang="en-US" altLang="en-US" sz="3600" dirty="0">
                <a:ea typeface="ＭＳ Ｐゴシック" panose="020B0600070205080204" pitchFamily="34" charset="-128"/>
              </a:rPr>
              <a:t>Long term housing</a:t>
            </a:r>
          </a:p>
          <a:p>
            <a:r>
              <a:rPr lang="en-US" altLang="en-US" sz="3600" dirty="0">
                <a:ea typeface="ＭＳ Ｐゴシック" panose="020B0600070205080204" pitchFamily="34" charset="-128"/>
              </a:rPr>
              <a:t>Expenses related to recovering lost property</a:t>
            </a:r>
          </a:p>
          <a:p>
            <a:r>
              <a:rPr lang="en-US" altLang="en-US" sz="3600" dirty="0">
                <a:ea typeface="ＭＳ Ｐゴシック" panose="020B0600070205080204" pitchFamily="34" charset="-128"/>
              </a:rPr>
              <a:t>Non-emergency or expenses unrelated to crime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5BE6746C-656B-B746-8E85-8461FCF5C14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275609" y="5336390"/>
            <a:ext cx="2553134" cy="11169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2397325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09" name="Title 1">
            <a:extLst>
              <a:ext uri="{FF2B5EF4-FFF2-40B4-BE49-F238E27FC236}">
                <a16:creationId xmlns:a16="http://schemas.microsoft.com/office/drawing/2014/main" id="{37A2412F-57B7-6447-818C-FAC0009A50E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43000" y="304800"/>
            <a:ext cx="10435442" cy="1143000"/>
          </a:xfrm>
        </p:spPr>
        <p:txBody>
          <a:bodyPr>
            <a:noAutofit/>
          </a:bodyPr>
          <a:lstStyle/>
          <a:p>
            <a:pPr algn="ctr"/>
            <a:r>
              <a:rPr lang="en-US" altLang="en-US" sz="4800" dirty="0">
                <a:solidFill>
                  <a:srgbClr val="0070C0"/>
                </a:solidFill>
                <a:ea typeface="ＭＳ Ｐゴシック" panose="020B0600070205080204" pitchFamily="34" charset="-128"/>
              </a:rPr>
              <a:t>Human Trafficking Crisis Stabilization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B37471F-B90A-624E-A1B3-0EE2FACDDDA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43000" y="1447800"/>
            <a:ext cx="10138558" cy="4621407"/>
          </a:xfrm>
        </p:spPr>
        <p:txBody>
          <a:bodyPr>
            <a:normAutofit/>
          </a:bodyPr>
          <a:lstStyle/>
          <a:p>
            <a:pPr>
              <a:defRPr/>
            </a:pPr>
            <a:r>
              <a:rPr lang="en-US" sz="4000" dirty="0"/>
              <a:t>WHAT: Up to $3,000</a:t>
            </a:r>
          </a:p>
          <a:p>
            <a:pPr>
              <a:defRPr/>
            </a:pPr>
            <a:r>
              <a:rPr lang="en-US" sz="4000" dirty="0"/>
              <a:t>WHEN: Mon-Fri, 8 a.m. – 5 p.m. </a:t>
            </a:r>
          </a:p>
          <a:p>
            <a:pPr>
              <a:defRPr/>
            </a:pPr>
            <a:r>
              <a:rPr lang="en-US" sz="4000" dirty="0"/>
              <a:t>EXPENSES: Due to the unique needs of HT victims, please call one of the administering agencies for assistance and guidance.</a:t>
            </a:r>
            <a:endParaRPr lang="en-US" sz="2800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A53F8A4E-8A81-EF46-8ECC-33B1672D2D7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876866" y="5193324"/>
            <a:ext cx="2553134" cy="11169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1795318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8214EDC0-BDB3-06F9-58A6-7B888C028CF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71600" y="259807"/>
            <a:ext cx="10015728" cy="1519084"/>
          </a:xfrm>
        </p:spPr>
        <p:txBody>
          <a:bodyPr>
            <a:noAutofit/>
          </a:bodyPr>
          <a:lstStyle/>
          <a:p>
            <a:pPr algn="ctr"/>
            <a:r>
              <a:rPr lang="en-US" altLang="en-US" sz="5400" dirty="0">
                <a:solidFill>
                  <a:srgbClr val="0070C0"/>
                </a:solidFill>
                <a:ea typeface="ＭＳ Ｐゴシック" panose="020B0600070205080204" pitchFamily="34" charset="-128"/>
              </a:rPr>
              <a:t>HT Crisis Stabilization</a:t>
            </a:r>
            <a:br>
              <a:rPr lang="en-US" altLang="en-US" sz="5400" dirty="0">
                <a:solidFill>
                  <a:srgbClr val="0070C0"/>
                </a:solidFill>
                <a:ea typeface="ＭＳ Ｐゴシック" panose="020B0600070205080204" pitchFamily="34" charset="-128"/>
              </a:rPr>
            </a:br>
            <a:r>
              <a:rPr lang="en-US" altLang="en-US" sz="5400" dirty="0">
                <a:solidFill>
                  <a:srgbClr val="0070C0"/>
                </a:solidFill>
                <a:ea typeface="ＭＳ Ｐゴシック" panose="020B0600070205080204" pitchFamily="34" charset="-128"/>
              </a:rPr>
              <a:t>Administering Agencies</a:t>
            </a:r>
            <a:endParaRPr lang="en-US" sz="5400" dirty="0"/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895A9884-8316-01FD-6AB4-A4FA30910D7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04672" y="1977957"/>
            <a:ext cx="11228832" cy="3933825"/>
          </a:xfrm>
        </p:spPr>
        <p:txBody>
          <a:bodyPr>
            <a:normAutofit/>
          </a:bodyPr>
          <a:lstStyle/>
          <a:p>
            <a:r>
              <a:rPr lang="en-US" altLang="en-US" sz="3400" dirty="0"/>
              <a:t>La Pinon Sexual Assault Recovery Services 575-526-3437</a:t>
            </a:r>
          </a:p>
          <a:p>
            <a:r>
              <a:rPr lang="en-US" altLang="en-US" sz="3400" dirty="0"/>
              <a:t>New Mexico Dream Center 505-900-3833</a:t>
            </a:r>
          </a:p>
          <a:p>
            <a:r>
              <a:rPr lang="en-US" altLang="en-US" sz="3400" dirty="0"/>
              <a:t>New Mexico Immigrant Law Center 505-247-1023</a:t>
            </a:r>
          </a:p>
          <a:p>
            <a:r>
              <a:rPr lang="en-US" altLang="en-US" sz="3400" dirty="0"/>
              <a:t>Rape Crisis Center of Central New Mexico 505-266-7711</a:t>
            </a:r>
          </a:p>
          <a:p>
            <a:r>
              <a:rPr lang="en-US" altLang="en-US" sz="3400" dirty="0"/>
              <a:t>The Life Link 505-438-0010</a:t>
            </a:r>
          </a:p>
          <a:p>
            <a:endParaRPr lang="en-US" altLang="en-US" sz="3200" dirty="0"/>
          </a:p>
          <a:p>
            <a:endParaRPr lang="en-US" altLang="en-US" sz="2000" dirty="0"/>
          </a:p>
          <a:p>
            <a:pPr marL="0" indent="0">
              <a:buNone/>
            </a:pPr>
            <a:endParaRPr lang="en-US" dirty="0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AB8DA5FC-B6DB-F335-E4AB-5B84113AA72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131030" y="5350245"/>
            <a:ext cx="2509736" cy="11169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57162895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DC6D3D16-FC1E-DE9E-9284-2AE075AD0193}"/>
              </a:ext>
            </a:extLst>
          </p:cNvPr>
          <p:cNvSpPr txBox="1"/>
          <p:nvPr/>
        </p:nvSpPr>
        <p:spPr>
          <a:xfrm>
            <a:off x="829733" y="370232"/>
            <a:ext cx="11184468" cy="594008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indent="0" algn="ctr">
              <a:spcAft>
                <a:spcPts val="600"/>
              </a:spcAft>
              <a:buNone/>
            </a:pPr>
            <a:r>
              <a:rPr lang="en-US" sz="5400" dirty="0">
                <a:solidFill>
                  <a:schemeClr val="accent5">
                    <a:lumMod val="75000"/>
                  </a:schemeClr>
                </a:solidFill>
              </a:rPr>
              <a:t>Victims of Human Trafficking</a:t>
            </a:r>
          </a:p>
          <a:p>
            <a:pPr indent="-228600">
              <a:spcAft>
                <a:spcPts val="600"/>
              </a:spcAft>
              <a:buFont typeface="Arial" panose="020B0604020202020204" pitchFamily="34" charset="0"/>
              <a:buChar char="•"/>
            </a:pPr>
            <a:endParaRPr lang="en-US" dirty="0"/>
          </a:p>
          <a:p>
            <a:pPr marL="0" indent="0">
              <a:spcAft>
                <a:spcPts val="600"/>
              </a:spcAft>
              <a:buNone/>
            </a:pPr>
            <a:r>
              <a:rPr lang="en-US" sz="4000" dirty="0">
                <a:solidFill>
                  <a:schemeClr val="tx2"/>
                </a:solidFill>
              </a:rPr>
              <a:t>Agencies able to verify victims of human trafficking:</a:t>
            </a:r>
          </a:p>
          <a:p>
            <a:pPr marL="152396" indent="-22860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4000" dirty="0">
                <a:solidFill>
                  <a:schemeClr val="tx2"/>
                </a:solidFill>
              </a:rPr>
              <a:t>Law Enforcement</a:t>
            </a:r>
          </a:p>
          <a:p>
            <a:pPr marL="152396" indent="-22860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4000" dirty="0">
                <a:solidFill>
                  <a:schemeClr val="tx2"/>
                </a:solidFill>
              </a:rPr>
              <a:t>Medical provider</a:t>
            </a:r>
          </a:p>
          <a:p>
            <a:pPr marL="152396" indent="-22860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4000" dirty="0">
                <a:solidFill>
                  <a:schemeClr val="tx2"/>
                </a:solidFill>
              </a:rPr>
              <a:t>Mental Health provider</a:t>
            </a:r>
          </a:p>
          <a:p>
            <a:pPr marL="152396" indent="-22860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4000" dirty="0">
                <a:solidFill>
                  <a:schemeClr val="tx2"/>
                </a:solidFill>
              </a:rPr>
              <a:t>Prosecutors</a:t>
            </a:r>
          </a:p>
          <a:p>
            <a:pPr marL="152396" indent="-228600">
              <a:spcAft>
                <a:spcPts val="600"/>
              </a:spcAft>
              <a:buFont typeface="Arial" panose="020B0604020202020204" pitchFamily="34" charset="0"/>
              <a:buChar char="•"/>
            </a:pPr>
            <a:endParaRPr lang="en-US" sz="3600" dirty="0">
              <a:solidFill>
                <a:schemeClr val="tx2"/>
              </a:solidFill>
            </a:endParaRPr>
          </a:p>
          <a:p>
            <a:pPr>
              <a:spcAft>
                <a:spcPts val="600"/>
              </a:spcAft>
            </a:pPr>
            <a:endParaRPr lang="en-US" altLang="en-US" sz="3200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A5907B1F-A1A4-2063-CF83-FA5A4137496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876866" y="5193324"/>
            <a:ext cx="2553134" cy="11169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60286464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>
            <a:extLst>
              <a:ext uri="{FF2B5EF4-FFF2-40B4-BE49-F238E27FC236}">
                <a16:creationId xmlns:a16="http://schemas.microsoft.com/office/drawing/2014/main" id="{7E8717A8-20EF-0D59-37CA-D1072EF7D53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71600" y="685800"/>
            <a:ext cx="9601200" cy="1084006"/>
          </a:xfrm>
        </p:spPr>
        <p:txBody>
          <a:bodyPr>
            <a:normAutofit/>
          </a:bodyPr>
          <a:lstStyle/>
          <a:p>
            <a:pPr algn="ctr"/>
            <a:r>
              <a:rPr lang="en-US" sz="5400" dirty="0">
                <a:solidFill>
                  <a:srgbClr val="0070C0"/>
                </a:solidFill>
              </a:rPr>
              <a:t>Missing Person(s) Funds</a:t>
            </a:r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0904E713-598D-D044-D924-36845AADE38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371600" y="1991032"/>
            <a:ext cx="10405872" cy="4556072"/>
          </a:xfrm>
        </p:spPr>
        <p:txBody>
          <a:bodyPr/>
          <a:lstStyle/>
          <a:p>
            <a:r>
              <a:rPr lang="en-US" sz="4000" dirty="0"/>
              <a:t>WHAT: Up to $3,000</a:t>
            </a:r>
          </a:p>
          <a:p>
            <a:r>
              <a:rPr lang="en-US" sz="4000" dirty="0"/>
              <a:t>WHEN: Mon-Fri, 8 a.m. – 5 p.m. </a:t>
            </a:r>
          </a:p>
          <a:p>
            <a:r>
              <a:rPr lang="en-US" sz="4000" dirty="0"/>
              <a:t>CONTACT: Coalition to Stop Violence Against Native Women 505-243-9199</a:t>
            </a:r>
            <a:endParaRPr lang="en-US" sz="4000" b="1" dirty="0">
              <a:hlinkClick r:id="rId2">
                <a:extLst>
                  <a:ext uri="{A12FA001-AC4F-418D-AE19-62706E023703}">
                    <ahyp:hlinkClr xmlns:ahyp="http://schemas.microsoft.com/office/drawing/2018/hyperlinkcolor" val="tx"/>
                  </a:ext>
                </a:extLst>
              </a:hlinkClick>
            </a:endParaRPr>
          </a:p>
          <a:p>
            <a:pPr marL="0" indent="0">
              <a:buNone/>
            </a:pPr>
            <a:endParaRPr lang="en-US" sz="3200" dirty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/>
          </a:p>
        </p:txBody>
      </p:sp>
      <p:pic>
        <p:nvPicPr>
          <p:cNvPr id="9" name="Content Placeholder 5">
            <a:extLst>
              <a:ext uri="{FF2B5EF4-FFF2-40B4-BE49-F238E27FC236}">
                <a16:creationId xmlns:a16="http://schemas.microsoft.com/office/drawing/2014/main" id="{A715C07E-FE15-F8CA-3532-ED8A01B2762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168384" y="5279136"/>
            <a:ext cx="2609088" cy="11704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31214990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325941C-6DE9-9C6E-6879-C2CF95EBB3A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US" sz="5400" dirty="0">
                <a:solidFill>
                  <a:srgbClr val="0070C0"/>
                </a:solidFill>
              </a:rPr>
              <a:t>MPF Allowable Costs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B25D1C87-12DC-D61A-B9A1-6EA307CCCDA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463040" y="1678876"/>
            <a:ext cx="4352544" cy="823912"/>
          </a:xfrm>
        </p:spPr>
        <p:txBody>
          <a:bodyPr/>
          <a:lstStyle/>
          <a:p>
            <a:r>
              <a:rPr lang="en-US" sz="4000" dirty="0"/>
              <a:t>Eligible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3A2912F-C2AC-4E27-544A-A33043388E8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1371600" y="2782126"/>
            <a:ext cx="5029200" cy="2562193"/>
          </a:xfrm>
        </p:spPr>
        <p:txBody>
          <a:bodyPr>
            <a:normAutofit fontScale="47500" lnSpcReduction="20000"/>
          </a:bodyPr>
          <a:lstStyle/>
          <a:p>
            <a:pPr marL="498348" lvl="0" indent="-342900">
              <a:buClr>
                <a:srgbClr val="000000"/>
              </a:buClr>
              <a:buFont typeface="Arial" panose="020B0604020202020204" pitchFamily="34" charset="0"/>
              <a:buChar char="•"/>
            </a:pPr>
            <a:r>
              <a:rPr lang="en-US" sz="5100" dirty="0"/>
              <a:t>Emergency counseling </a:t>
            </a:r>
          </a:p>
          <a:p>
            <a:pPr marL="498348" lvl="0" indent="-342900">
              <a:buClr>
                <a:srgbClr val="000000"/>
              </a:buClr>
              <a:buFont typeface="Arial" panose="020B0604020202020204" pitchFamily="34" charset="0"/>
              <a:buChar char="•"/>
            </a:pPr>
            <a:r>
              <a:rPr lang="en-US" sz="5100" dirty="0"/>
              <a:t>Travel Expenses</a:t>
            </a:r>
          </a:p>
          <a:p>
            <a:pPr marL="498348" lvl="0" indent="-342900">
              <a:buClr>
                <a:srgbClr val="000000"/>
              </a:buClr>
              <a:buFont typeface="Arial" panose="020B0604020202020204" pitchFamily="34" charset="0"/>
              <a:buChar char="•"/>
            </a:pPr>
            <a:r>
              <a:rPr lang="en-US" sz="5100" dirty="0"/>
              <a:t>Loss of Wages </a:t>
            </a:r>
          </a:p>
          <a:p>
            <a:pPr marL="498348" lvl="0" indent="-342900">
              <a:buClr>
                <a:srgbClr val="000000"/>
              </a:buClr>
              <a:buFont typeface="Arial" panose="020B0604020202020204" pitchFamily="34" charset="0"/>
              <a:buChar char="•"/>
            </a:pPr>
            <a:r>
              <a:rPr lang="en-US" sz="5100" dirty="0"/>
              <a:t>Funeral Expenses</a:t>
            </a:r>
          </a:p>
          <a:p>
            <a:pPr marL="498348" lvl="0" indent="-342900">
              <a:buClr>
                <a:srgbClr val="000000"/>
              </a:buClr>
              <a:buFont typeface="Arial" panose="020B0604020202020204" pitchFamily="34" charset="0"/>
              <a:buChar char="•"/>
            </a:pPr>
            <a:r>
              <a:rPr lang="en-US" sz="5100" dirty="0"/>
              <a:t>Print and digital materials</a:t>
            </a:r>
          </a:p>
          <a:p>
            <a:pPr marL="498348" lvl="0" indent="-342900">
              <a:buClr>
                <a:srgbClr val="000000"/>
              </a:buClr>
              <a:buFont typeface="Arial" panose="020B0604020202020204" pitchFamily="34" charset="0"/>
              <a:buChar char="•"/>
            </a:pPr>
            <a:r>
              <a:rPr lang="en-US" sz="5100" dirty="0"/>
              <a:t>Other costs as presented</a:t>
            </a:r>
          </a:p>
          <a:p>
            <a:endParaRPr lang="en-US" dirty="0"/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6A0A4559-7504-0145-EECA-C56D42475214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525014" y="1678876"/>
            <a:ext cx="4443984" cy="823912"/>
          </a:xfrm>
        </p:spPr>
        <p:txBody>
          <a:bodyPr/>
          <a:lstStyle/>
          <a:p>
            <a:r>
              <a:rPr lang="en-US" sz="4000" dirty="0"/>
              <a:t>Ineligible</a:t>
            </a:r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EB8D7E8F-8631-117D-25C6-6EE709804E39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525014" y="2782126"/>
            <a:ext cx="5029200" cy="2562193"/>
          </a:xfrm>
        </p:spPr>
        <p:txBody>
          <a:bodyPr>
            <a:normAutofit fontScale="47500" lnSpcReduction="20000"/>
          </a:bodyPr>
          <a:lstStyle/>
          <a:p>
            <a:pPr>
              <a:buFont typeface="Arial" panose="020B0604020202020204" pitchFamily="34" charset="0"/>
              <a:buChar char="•"/>
            </a:pPr>
            <a:r>
              <a:rPr lang="en-US" sz="5100" dirty="0">
                <a:effectLst/>
              </a:rPr>
              <a:t>Long term housing, including ongoing rent and utilities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sz="5100" dirty="0">
                <a:effectLst/>
              </a:rPr>
              <a:t>Expenses related to recovering lost property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sz="5100" dirty="0">
                <a:effectLst/>
              </a:rPr>
              <a:t>No reward(s) </a:t>
            </a:r>
          </a:p>
          <a:p>
            <a:pPr marL="0" indent="0">
              <a:buNone/>
            </a:pPr>
            <a:endParaRPr lang="en-US" dirty="0"/>
          </a:p>
        </p:txBody>
      </p:sp>
      <p:pic>
        <p:nvPicPr>
          <p:cNvPr id="4" name="Content Placeholder 5">
            <a:extLst>
              <a:ext uri="{FF2B5EF4-FFF2-40B4-BE49-F238E27FC236}">
                <a16:creationId xmlns:a16="http://schemas.microsoft.com/office/drawing/2014/main" id="{B8459C63-AF18-136D-6F8C-144C5363C47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290304" y="5282184"/>
            <a:ext cx="2572512" cy="11704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83742440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C2B2EB8-D7A5-33C3-6E63-47E03D381E1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71600" y="150829"/>
            <a:ext cx="9601200" cy="744717"/>
          </a:xfrm>
        </p:spPr>
        <p:txBody>
          <a:bodyPr>
            <a:normAutofit fontScale="90000"/>
          </a:bodyPr>
          <a:lstStyle/>
          <a:p>
            <a:pPr algn="ctr"/>
            <a:r>
              <a:rPr lang="en-US" sz="5400" dirty="0"/>
              <a:t>EAF TIPS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9572DA2-B4C0-DD58-EF11-838AC00257BE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942680" y="1093509"/>
            <a:ext cx="5153320" cy="4773891"/>
          </a:xfrm>
        </p:spPr>
        <p:txBody>
          <a:bodyPr>
            <a:normAutofit fontScale="92500" lnSpcReduction="20000"/>
          </a:bodyPr>
          <a:lstStyle/>
          <a:p>
            <a:r>
              <a:rPr lang="en-US" u="sng" dirty="0"/>
              <a:t>Movers/</a:t>
            </a:r>
            <a:r>
              <a:rPr lang="en-US" u="sng" dirty="0" err="1"/>
              <a:t>Uhaul</a:t>
            </a:r>
            <a:endParaRPr lang="en-US" dirty="0"/>
          </a:p>
          <a:p>
            <a:pPr lvl="1"/>
            <a:r>
              <a:rPr lang="en-US" dirty="0"/>
              <a:t>Driver’s license for driver</a:t>
            </a:r>
          </a:p>
          <a:p>
            <a:pPr lvl="1"/>
            <a:r>
              <a:rPr lang="en-US" dirty="0"/>
              <a:t>Full coverage insurance required</a:t>
            </a:r>
          </a:p>
          <a:p>
            <a:pPr lvl="1"/>
            <a:r>
              <a:rPr lang="en-US" dirty="0"/>
              <a:t>Invoice/estimate from company</a:t>
            </a:r>
          </a:p>
          <a:p>
            <a:r>
              <a:rPr lang="en-US" u="sng" dirty="0"/>
              <a:t>Rent &amp; Relocation</a:t>
            </a:r>
            <a:endParaRPr lang="en-US" dirty="0"/>
          </a:p>
          <a:p>
            <a:pPr lvl="1"/>
            <a:r>
              <a:rPr lang="en-US" dirty="0"/>
              <a:t>Housing assistance form, if applicable</a:t>
            </a:r>
          </a:p>
          <a:p>
            <a:pPr lvl="1"/>
            <a:r>
              <a:rPr lang="en-US" dirty="0"/>
              <a:t>Lease (offender can not be listed)</a:t>
            </a:r>
          </a:p>
          <a:p>
            <a:pPr lvl="1"/>
            <a:r>
              <a:rPr lang="en-US" dirty="0"/>
              <a:t>Ledger of arrears</a:t>
            </a:r>
          </a:p>
          <a:p>
            <a:pPr lvl="1"/>
            <a:r>
              <a:rPr lang="en-US" dirty="0"/>
              <a:t>W9 from landlord</a:t>
            </a:r>
          </a:p>
          <a:p>
            <a:r>
              <a:rPr lang="en-US" u="sng" dirty="0"/>
              <a:t>Temporary Shelter</a:t>
            </a:r>
          </a:p>
          <a:p>
            <a:pPr lvl="1"/>
            <a:r>
              <a:rPr lang="en-US" dirty="0"/>
              <a:t>Length of stay</a:t>
            </a:r>
          </a:p>
          <a:p>
            <a:pPr lvl="1"/>
            <a:r>
              <a:rPr lang="en-US" dirty="0"/>
              <a:t>Location </a:t>
            </a:r>
          </a:p>
          <a:p>
            <a:pPr lvl="1"/>
            <a:r>
              <a:rPr lang="en-US" dirty="0"/>
              <a:t>Number and ages of persons</a:t>
            </a:r>
          </a:p>
          <a:p>
            <a:endParaRPr lang="en-US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5AA4CBD1-1B69-9CF1-26F0-D7405DAA3B6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525402" y="1093510"/>
            <a:ext cx="5286383" cy="4515438"/>
          </a:xfrm>
        </p:spPr>
        <p:txBody>
          <a:bodyPr>
            <a:normAutofit fontScale="92500" lnSpcReduction="20000"/>
          </a:bodyPr>
          <a:lstStyle/>
          <a:p>
            <a:r>
              <a:rPr lang="en-US" u="sng" dirty="0"/>
              <a:t>Travel</a:t>
            </a:r>
          </a:p>
          <a:p>
            <a:pPr lvl="1"/>
            <a:r>
              <a:rPr lang="en-US" dirty="0"/>
              <a:t>Hotel</a:t>
            </a:r>
          </a:p>
          <a:p>
            <a:pPr lvl="1"/>
            <a:r>
              <a:rPr lang="en-US" dirty="0"/>
              <a:t>Itinerary and estimated cost (include 2-3 options in case dates/times are booked)</a:t>
            </a:r>
          </a:p>
          <a:p>
            <a:pPr lvl="1"/>
            <a:r>
              <a:rPr lang="en-US" dirty="0"/>
              <a:t>Meals (per diem is $70 or less depending on hours of travel)</a:t>
            </a:r>
          </a:p>
          <a:p>
            <a:pPr lvl="1"/>
            <a:r>
              <a:rPr lang="en-US" dirty="0"/>
              <a:t>Mileage from departure address to arrival address </a:t>
            </a:r>
          </a:p>
          <a:p>
            <a:pPr lvl="1"/>
            <a:r>
              <a:rPr lang="en-US" dirty="0"/>
              <a:t>Mode of travel: Flight, train, bus, personal vehicle</a:t>
            </a:r>
          </a:p>
          <a:p>
            <a:pPr lvl="1"/>
            <a:r>
              <a:rPr lang="en-US" dirty="0"/>
              <a:t>Real ID, driver’s license, passport, or picture ID </a:t>
            </a:r>
          </a:p>
          <a:p>
            <a:r>
              <a:rPr lang="en-US" u="sng" dirty="0"/>
              <a:t>Utilities</a:t>
            </a:r>
            <a:endParaRPr lang="en-US" dirty="0"/>
          </a:p>
          <a:p>
            <a:pPr lvl="1"/>
            <a:r>
              <a:rPr lang="en-US" dirty="0"/>
              <a:t>Billing statements </a:t>
            </a:r>
          </a:p>
          <a:p>
            <a:pPr lvl="1"/>
            <a:r>
              <a:rPr lang="en-US" dirty="0"/>
              <a:t>Vehicle payments or insurance is ineligible</a:t>
            </a:r>
          </a:p>
          <a:p>
            <a:endParaRPr lang="en-US" dirty="0"/>
          </a:p>
        </p:txBody>
      </p:sp>
      <p:pic>
        <p:nvPicPr>
          <p:cNvPr id="5" name="Content Placeholder 5">
            <a:extLst>
              <a:ext uri="{FF2B5EF4-FFF2-40B4-BE49-F238E27FC236}">
                <a16:creationId xmlns:a16="http://schemas.microsoft.com/office/drawing/2014/main" id="{CC19E370-75AA-056D-AB7B-0847FF30E00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380675" y="5536739"/>
            <a:ext cx="2572512" cy="11704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5018243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1BE33E4-6B79-730E-55BC-F13571C5D14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57249" y="289065"/>
            <a:ext cx="11185071" cy="641666"/>
          </a:xfrm>
        </p:spPr>
        <p:txBody>
          <a:bodyPr>
            <a:noAutofit/>
          </a:bodyPr>
          <a:lstStyle/>
          <a:p>
            <a:pPr algn="ctr"/>
            <a:r>
              <a:rPr lang="en-US" dirty="0">
                <a:solidFill>
                  <a:srgbClr val="0070C0"/>
                </a:solidFill>
              </a:rPr>
              <a:t>Emergency Assistance Funds Request Form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DCCFF1A-C4EA-DC87-E60D-4BED32528DF1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180365" y="1513651"/>
            <a:ext cx="5396592" cy="3455087"/>
          </a:xfrm>
        </p:spPr>
        <p:txBody>
          <a:bodyPr/>
          <a:lstStyle/>
          <a:p>
            <a:r>
              <a:rPr lang="en-US" sz="2800" dirty="0">
                <a:effectLst/>
              </a:rPr>
              <a:t>Submit form</a:t>
            </a:r>
            <a:r>
              <a:rPr lang="en-US" sz="2800" i="1" dirty="0">
                <a:effectLst/>
              </a:rPr>
              <a:t> </a:t>
            </a:r>
            <a:r>
              <a:rPr lang="en-US" sz="2800" dirty="0">
                <a:effectLst/>
              </a:rPr>
              <a:t>with supporting documentation to the administering agency</a:t>
            </a:r>
          </a:p>
          <a:p>
            <a:r>
              <a:rPr lang="en-US" sz="2800" dirty="0"/>
              <a:t>Make sure to check the appropriate box under </a:t>
            </a:r>
            <a:r>
              <a:rPr lang="en-US" sz="2800" i="1" dirty="0"/>
              <a:t>Request Type</a:t>
            </a:r>
            <a:endParaRPr lang="en-US" sz="2800" i="1" dirty="0">
              <a:effectLst/>
            </a:endParaRPr>
          </a:p>
          <a:p>
            <a:pPr marL="0" indent="0">
              <a:buNone/>
            </a:pPr>
            <a:endParaRPr lang="en-US" sz="2800" i="1" dirty="0">
              <a:solidFill>
                <a:schemeClr val="tx1"/>
              </a:solidFill>
              <a:effectLst/>
            </a:endParaRPr>
          </a:p>
          <a:p>
            <a:endParaRPr lang="en-US" dirty="0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45B3BBA0-775B-DFE7-21C6-C33137BBB9E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319098" y="5451940"/>
            <a:ext cx="2602278" cy="1116996"/>
          </a:xfrm>
          <a:prstGeom prst="rect">
            <a:avLst/>
          </a:prstGeom>
        </p:spPr>
      </p:pic>
      <p:pic>
        <p:nvPicPr>
          <p:cNvPr id="9" name="Content Placeholder 8">
            <a:extLst>
              <a:ext uri="{FF2B5EF4-FFF2-40B4-BE49-F238E27FC236}">
                <a16:creationId xmlns:a16="http://schemas.microsoft.com/office/drawing/2014/main" id="{E6FD305A-D4EF-7A42-4632-5F5D561FEDE2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3"/>
          <a:srcRect/>
          <a:stretch/>
        </p:blipFill>
        <p:spPr>
          <a:xfrm>
            <a:off x="1028700" y="930730"/>
            <a:ext cx="4889502" cy="5845628"/>
          </a:xfrm>
        </p:spPr>
      </p:pic>
    </p:spTree>
    <p:extLst>
      <p:ext uri="{BB962C8B-B14F-4D97-AF65-F5344CB8AC3E}">
        <p14:creationId xmlns:p14="http://schemas.microsoft.com/office/powerpoint/2010/main" val="863949859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09" name="Title 1">
            <a:extLst>
              <a:ext uri="{FF2B5EF4-FFF2-40B4-BE49-F238E27FC236}">
                <a16:creationId xmlns:a16="http://schemas.microsoft.com/office/drawing/2014/main" id="{37A2412F-57B7-6447-818C-FAC0009A50E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43000" y="304800"/>
            <a:ext cx="10435442" cy="1143000"/>
          </a:xfrm>
        </p:spPr>
        <p:txBody>
          <a:bodyPr>
            <a:noAutofit/>
          </a:bodyPr>
          <a:lstStyle/>
          <a:p>
            <a:pPr algn="ctr"/>
            <a:r>
              <a:rPr lang="en-US" altLang="en-US" sz="5400" dirty="0">
                <a:solidFill>
                  <a:srgbClr val="0070C0"/>
                </a:solidFill>
                <a:ea typeface="ＭＳ Ｐゴシック" panose="020B0600070205080204" pitchFamily="34" charset="-128"/>
              </a:rPr>
              <a:t>NMCSAP Emergency Funds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B37471F-B90A-624E-A1B3-0EE2FACDDDA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43000" y="1219199"/>
            <a:ext cx="10138558" cy="4920343"/>
          </a:xfrm>
        </p:spPr>
        <p:txBody>
          <a:bodyPr>
            <a:normAutofit/>
          </a:bodyPr>
          <a:lstStyle/>
          <a:p>
            <a:pPr>
              <a:defRPr/>
            </a:pPr>
            <a:r>
              <a:rPr lang="en-US" sz="4000" dirty="0"/>
              <a:t>WHAT: For Survivors of Sexual Violence</a:t>
            </a:r>
          </a:p>
          <a:p>
            <a:pPr>
              <a:defRPr/>
            </a:pPr>
            <a:r>
              <a:rPr lang="en-US" sz="4000" dirty="0"/>
              <a:t>WHEN: Mon-Fri, 8 a.m. – 5 p.m. </a:t>
            </a:r>
            <a:endParaRPr lang="en-US" sz="2800" dirty="0"/>
          </a:p>
          <a:p>
            <a:pPr>
              <a:defRPr/>
            </a:pPr>
            <a:r>
              <a:rPr lang="en-US" sz="4000" dirty="0"/>
              <a:t>CONTACT: New Mexico Coalition of Sexual Assault Programs 505-883-8020</a:t>
            </a:r>
          </a:p>
          <a:p>
            <a:pPr>
              <a:defRPr/>
            </a:pPr>
            <a:r>
              <a:rPr lang="en-US" sz="4000" dirty="0"/>
              <a:t>LIMIT: $1,500</a:t>
            </a:r>
            <a:endParaRPr lang="en-US" sz="1200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A53F8A4E-8A81-EF46-8ECC-33B1672D2D7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876866" y="5193324"/>
            <a:ext cx="2559230" cy="11169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09957489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4C3C77C-C825-AC1C-FC4B-3C2B8A54078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95400" y="127585"/>
            <a:ext cx="9601200" cy="863013"/>
          </a:xfrm>
        </p:spPr>
        <p:txBody>
          <a:bodyPr>
            <a:normAutofit/>
          </a:bodyPr>
          <a:lstStyle/>
          <a:p>
            <a:pPr algn="ctr"/>
            <a:r>
              <a:rPr lang="en-US" sz="5400">
                <a:solidFill>
                  <a:schemeClr val="accent5">
                    <a:lumMod val="75000"/>
                  </a:schemeClr>
                </a:solidFill>
              </a:rPr>
              <a:t>NMCSAP Request Form</a:t>
            </a:r>
            <a:endParaRPr lang="en-US" sz="5400" dirty="0">
              <a:solidFill>
                <a:schemeClr val="accent5">
                  <a:lumMod val="75000"/>
                </a:schemeClr>
              </a:solidFill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39C40FE-B7AD-BDC9-52EF-41BD0F12CF62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5943600" y="1635543"/>
            <a:ext cx="4447786" cy="4376530"/>
          </a:xfrm>
        </p:spPr>
        <p:txBody>
          <a:bodyPr/>
          <a:lstStyle/>
          <a:p>
            <a:r>
              <a:rPr lang="en-US" sz="2800" dirty="0">
                <a:effectLst/>
                <a:latin typeface="Helvetica" pitchFamily="2" charset="0"/>
              </a:rPr>
              <a:t>Submit </a:t>
            </a:r>
            <a:r>
              <a:rPr lang="en-US" sz="2800" i="1" dirty="0">
                <a:effectLst/>
                <a:latin typeface="Helvetica" pitchFamily="2" charset="0"/>
              </a:rPr>
              <a:t>NMCSAP Emergency Funds </a:t>
            </a:r>
            <a:r>
              <a:rPr lang="en-US" sz="2800" i="1" dirty="0">
                <a:effectLst/>
              </a:rPr>
              <a:t>Request</a:t>
            </a:r>
            <a:r>
              <a:rPr lang="en-US" sz="2800" i="1" dirty="0">
                <a:effectLst/>
                <a:latin typeface="Helvetica" pitchFamily="2" charset="0"/>
              </a:rPr>
              <a:t> Form</a:t>
            </a:r>
            <a:r>
              <a:rPr lang="en-US" sz="2800" dirty="0">
                <a:effectLst/>
                <a:latin typeface="Helvetica" pitchFamily="2" charset="0"/>
              </a:rPr>
              <a:t> with supporting documentation to the coalition</a:t>
            </a:r>
            <a:endParaRPr lang="en-US" sz="2800" i="1" dirty="0">
              <a:effectLst/>
              <a:latin typeface="Helvetica" pitchFamily="2" charset="0"/>
            </a:endParaRPr>
          </a:p>
          <a:p>
            <a:endParaRPr lang="en-US" dirty="0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5E22131C-BDFF-8B4D-ADDE-B550797B1E9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368242" y="5451940"/>
            <a:ext cx="2553134" cy="1116996"/>
          </a:xfrm>
          <a:prstGeom prst="rect">
            <a:avLst/>
          </a:prstGeom>
        </p:spPr>
      </p:pic>
      <p:pic>
        <p:nvPicPr>
          <p:cNvPr id="17" name="Content Placeholder 16">
            <a:extLst>
              <a:ext uri="{FF2B5EF4-FFF2-40B4-BE49-F238E27FC236}">
                <a16:creationId xmlns:a16="http://schemas.microsoft.com/office/drawing/2014/main" id="{171B5944-109C-5C24-612E-8AED59C6F1F0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3"/>
          <a:srcRect/>
          <a:stretch/>
        </p:blipFill>
        <p:spPr>
          <a:xfrm>
            <a:off x="1134148" y="990598"/>
            <a:ext cx="4556968" cy="5578337"/>
          </a:xfrm>
        </p:spPr>
      </p:pic>
    </p:spTree>
    <p:extLst>
      <p:ext uri="{BB962C8B-B14F-4D97-AF65-F5344CB8AC3E}">
        <p14:creationId xmlns:p14="http://schemas.microsoft.com/office/powerpoint/2010/main" val="534763190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5" name="Title 1">
            <a:extLst>
              <a:ext uri="{FF2B5EF4-FFF2-40B4-BE49-F238E27FC236}">
                <a16:creationId xmlns:a16="http://schemas.microsoft.com/office/drawing/2014/main" id="{CCA173B7-64BA-D443-AD98-FDB71C9CF6B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899086" y="1213299"/>
            <a:ext cx="8361229" cy="3375030"/>
          </a:xfrm>
        </p:spPr>
        <p:txBody>
          <a:bodyPr>
            <a:noAutofit/>
          </a:bodyPr>
          <a:lstStyle/>
          <a:p>
            <a:pPr algn="ctr">
              <a:defRPr/>
            </a:pPr>
            <a:br>
              <a:rPr lang="en-US" sz="5400" dirty="0"/>
            </a:br>
            <a:br>
              <a:rPr lang="en-US" sz="5400" dirty="0"/>
            </a:br>
            <a:br>
              <a:rPr lang="en-US" sz="5400" dirty="0"/>
            </a:br>
            <a:br>
              <a:rPr lang="en-US" sz="5400" dirty="0"/>
            </a:br>
            <a:br>
              <a:rPr lang="en-US" sz="5400" dirty="0"/>
            </a:br>
            <a:br>
              <a:rPr lang="en-US" sz="5400" dirty="0"/>
            </a:br>
            <a:br>
              <a:rPr lang="en-US" sz="5400" dirty="0"/>
            </a:br>
            <a:br>
              <a:rPr lang="en-US" sz="5400" dirty="0"/>
            </a:br>
            <a:br>
              <a:rPr lang="en-US" sz="5400" dirty="0"/>
            </a:br>
            <a:br>
              <a:rPr lang="en-US" sz="5400" dirty="0"/>
            </a:br>
            <a:br>
              <a:rPr lang="en-US" sz="5400" dirty="0"/>
            </a:br>
            <a:br>
              <a:rPr lang="en-US" sz="5400" dirty="0"/>
            </a:br>
            <a:br>
              <a:rPr lang="en-US" sz="5400" dirty="0"/>
            </a:br>
            <a:endParaRPr lang="en-US" sz="4400" dirty="0">
              <a:solidFill>
                <a:schemeClr val="accent1"/>
              </a:solidFill>
              <a:highlight>
                <a:srgbClr val="FFFF00"/>
              </a:highlight>
            </a:endParaRPr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B7D7F56E-71A7-B945-A749-CA8DE9A774F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21</a:t>
            </a:fld>
            <a:endParaRPr lang="en-US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6312FBE9-CE30-2140-9772-1CB1954A1A5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268578" y="4527706"/>
            <a:ext cx="2553134" cy="1116996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865B8CB0-2F10-94D8-AB64-03671F8A3DA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771649" y="1213299"/>
            <a:ext cx="8670471" cy="33144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60186040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624CB19-C88E-AF7E-2777-47B542EF5EC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5" name="Title 1">
            <a:extLst>
              <a:ext uri="{FF2B5EF4-FFF2-40B4-BE49-F238E27FC236}">
                <a16:creationId xmlns:a16="http://schemas.microsoft.com/office/drawing/2014/main" id="{A48098D5-D64D-7862-0E42-53BC8658AEC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899086" y="2542433"/>
            <a:ext cx="8361229" cy="1004920"/>
          </a:xfrm>
        </p:spPr>
        <p:txBody>
          <a:bodyPr>
            <a:noAutofit/>
          </a:bodyPr>
          <a:lstStyle/>
          <a:p>
            <a:pPr algn="ctr">
              <a:defRPr/>
            </a:pPr>
            <a:r>
              <a:rPr lang="en-US" sz="5400" dirty="0"/>
              <a:t>QUESTIONS?</a:t>
            </a:r>
            <a:endParaRPr lang="en-US" sz="5400" u="sng" dirty="0">
              <a:solidFill>
                <a:schemeClr val="accent1"/>
              </a:solidFill>
            </a:endParaRPr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317C186B-96AA-4184-A341-08E855F5D02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22</a:t>
            </a:fld>
            <a:endParaRPr lang="en-US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CD6BD415-E106-0CA3-9264-26FDEFCB5A0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262094" y="4488796"/>
            <a:ext cx="2553134" cy="11169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32788499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1B9B054-1FF8-044E-9B91-38DB1739A36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600821" y="1188720"/>
            <a:ext cx="8990358" cy="5001065"/>
          </a:xfrm>
        </p:spPr>
        <p:txBody>
          <a:bodyPr/>
          <a:lstStyle/>
          <a:p>
            <a:pPr marL="0" indent="0"/>
            <a:br>
              <a:rPr lang="en-US" altLang="en-US" dirty="0">
                <a:solidFill>
                  <a:srgbClr val="0070C0"/>
                </a:solidFill>
                <a:ea typeface="ＭＳ Ｐゴシック" panose="020B0600070205080204" pitchFamily="34" charset="-128"/>
              </a:rPr>
            </a:br>
            <a:br>
              <a:rPr lang="en-US" altLang="en-US" sz="4400" dirty="0">
                <a:solidFill>
                  <a:srgbClr val="0070C0"/>
                </a:solidFill>
                <a:ea typeface="ＭＳ Ｐゴシック" panose="020B0600070205080204" pitchFamily="34" charset="-128"/>
              </a:rPr>
            </a:br>
            <a:br>
              <a:rPr lang="en-US" altLang="en-US" sz="4400" dirty="0">
                <a:solidFill>
                  <a:srgbClr val="0070C0"/>
                </a:solidFill>
                <a:ea typeface="ＭＳ Ｐゴシック" panose="020B0600070205080204" pitchFamily="34" charset="-128"/>
              </a:rPr>
            </a:br>
            <a:br>
              <a:rPr lang="en-US" altLang="en-US" sz="4400" dirty="0">
                <a:solidFill>
                  <a:srgbClr val="0070C0"/>
                </a:solidFill>
                <a:ea typeface="ＭＳ Ｐゴシック" panose="020B0600070205080204" pitchFamily="34" charset="-128"/>
              </a:rPr>
            </a:br>
            <a:br>
              <a:rPr lang="en-US" altLang="en-US" sz="4400" dirty="0">
                <a:solidFill>
                  <a:srgbClr val="0070C0"/>
                </a:solidFill>
                <a:ea typeface="ＭＳ Ｐゴシック" panose="020B0600070205080204" pitchFamily="34" charset="-128"/>
              </a:rPr>
            </a:br>
            <a:br>
              <a:rPr lang="en-US" altLang="en-US" sz="4400" dirty="0">
                <a:solidFill>
                  <a:srgbClr val="0070C0"/>
                </a:solidFill>
                <a:ea typeface="ＭＳ Ｐゴシック" panose="020B0600070205080204" pitchFamily="34" charset="-128"/>
              </a:rPr>
            </a:br>
            <a:br>
              <a:rPr lang="en-US" altLang="en-US" sz="4400" dirty="0">
                <a:solidFill>
                  <a:srgbClr val="0070C0"/>
                </a:solidFill>
                <a:ea typeface="ＭＳ Ｐゴシック" panose="020B0600070205080204" pitchFamily="34" charset="-128"/>
              </a:rPr>
            </a:br>
            <a:br>
              <a:rPr lang="en-US" altLang="en-US" sz="4400" dirty="0">
                <a:solidFill>
                  <a:srgbClr val="0070C0"/>
                </a:solidFill>
                <a:ea typeface="ＭＳ Ｐゴシック" panose="020B0600070205080204" pitchFamily="34" charset="-128"/>
              </a:rPr>
            </a:br>
            <a:br>
              <a:rPr lang="en-US" altLang="en-US" sz="4400" dirty="0">
                <a:solidFill>
                  <a:srgbClr val="0070C0"/>
                </a:solidFill>
                <a:ea typeface="ＭＳ Ｐゴシック" panose="020B0600070205080204" pitchFamily="34" charset="-128"/>
              </a:rPr>
            </a:br>
            <a:br>
              <a:rPr lang="en-US" altLang="en-US" sz="4400" dirty="0">
                <a:solidFill>
                  <a:srgbClr val="0070C0"/>
                </a:solidFill>
                <a:ea typeface="ＭＳ Ｐゴシック" panose="020B0600070205080204" pitchFamily="34" charset="-128"/>
              </a:rPr>
            </a:br>
            <a:br>
              <a:rPr lang="en-US" altLang="en-US" sz="4400" dirty="0">
                <a:solidFill>
                  <a:srgbClr val="0070C0"/>
                </a:solidFill>
                <a:ea typeface="ＭＳ Ｐゴシック" panose="020B0600070205080204" pitchFamily="34" charset="-128"/>
              </a:rPr>
            </a:br>
            <a:br>
              <a:rPr lang="en-US" altLang="en-US" sz="4400" dirty="0">
                <a:solidFill>
                  <a:srgbClr val="0070C0"/>
                </a:solidFill>
                <a:ea typeface="ＭＳ Ｐゴシック" panose="020B0600070205080204" pitchFamily="34" charset="-128"/>
              </a:rPr>
            </a:br>
            <a:br>
              <a:rPr lang="en-US" altLang="en-US" sz="4400" dirty="0">
                <a:solidFill>
                  <a:srgbClr val="0070C0"/>
                </a:solidFill>
                <a:ea typeface="ＭＳ Ｐゴシック" panose="020B0600070205080204" pitchFamily="34" charset="-128"/>
              </a:rPr>
            </a:br>
            <a:br>
              <a:rPr lang="en-US" altLang="en-US" sz="4400" dirty="0">
                <a:solidFill>
                  <a:srgbClr val="0070C0"/>
                </a:solidFill>
                <a:ea typeface="ＭＳ Ｐゴシック" panose="020B0600070205080204" pitchFamily="34" charset="-128"/>
              </a:rPr>
            </a:br>
            <a:r>
              <a:rPr lang="en-US" altLang="en-US" sz="4200" dirty="0">
                <a:solidFill>
                  <a:schemeClr val="accent5">
                    <a:lumMod val="75000"/>
                  </a:schemeClr>
                </a:solidFill>
                <a:ea typeface="ＭＳ Ｐゴシック" panose="020B0600070205080204" pitchFamily="34" charset="-128"/>
              </a:rPr>
              <a:t>WWW.CVRC.NM.GOV</a:t>
            </a:r>
            <a:br>
              <a:rPr lang="en-US" altLang="en-US" sz="4200" dirty="0">
                <a:solidFill>
                  <a:schemeClr val="accent5">
                    <a:lumMod val="75000"/>
                  </a:schemeClr>
                </a:solidFill>
                <a:ea typeface="ＭＳ Ｐゴシック" panose="020B0600070205080204" pitchFamily="34" charset="-128"/>
              </a:rPr>
            </a:br>
            <a:r>
              <a:rPr lang="en-US" altLang="en-US" sz="4200" dirty="0">
                <a:solidFill>
                  <a:schemeClr val="accent5">
                    <a:lumMod val="75000"/>
                  </a:schemeClr>
                </a:solidFill>
                <a:ea typeface="ＭＳ Ｐゴシック" panose="020B0600070205080204" pitchFamily="34" charset="-128"/>
              </a:rPr>
              <a:t>505-841-9432</a:t>
            </a:r>
            <a:br>
              <a:rPr lang="en-US" altLang="en-US" sz="4200" dirty="0">
                <a:solidFill>
                  <a:schemeClr val="accent5">
                    <a:lumMod val="75000"/>
                  </a:schemeClr>
                </a:solidFill>
                <a:ea typeface="ＭＳ Ｐゴシック" panose="020B0600070205080204" pitchFamily="34" charset="-128"/>
              </a:rPr>
            </a:br>
            <a:r>
              <a:rPr lang="en-US" altLang="en-US" sz="4200" dirty="0">
                <a:solidFill>
                  <a:schemeClr val="accent5">
                    <a:lumMod val="75000"/>
                  </a:schemeClr>
                </a:solidFill>
                <a:ea typeface="ＭＳ Ｐゴシック" panose="020B0600070205080204" pitchFamily="34" charset="-128"/>
              </a:rPr>
              <a:t>Thank you!</a:t>
            </a:r>
            <a:br>
              <a:rPr lang="en-US" altLang="en-US" sz="4200" dirty="0">
                <a:solidFill>
                  <a:schemeClr val="accent5">
                    <a:lumMod val="75000"/>
                  </a:schemeClr>
                </a:solidFill>
                <a:ea typeface="ＭＳ Ｐゴシック" panose="020B0600070205080204" pitchFamily="34" charset="-128"/>
              </a:rPr>
            </a:br>
            <a:br>
              <a:rPr lang="en-US" altLang="en-US" sz="4400" dirty="0">
                <a:solidFill>
                  <a:srgbClr val="0070C0"/>
                </a:solidFill>
                <a:ea typeface="ＭＳ Ｐゴシック" panose="020B0600070205080204" pitchFamily="34" charset="-128"/>
              </a:rPr>
            </a:br>
            <a:br>
              <a:rPr lang="en-US" altLang="en-US" sz="4400" dirty="0">
                <a:solidFill>
                  <a:srgbClr val="0070C0"/>
                </a:solidFill>
                <a:ea typeface="ＭＳ Ｐゴシック" panose="020B0600070205080204" pitchFamily="34" charset="-128"/>
              </a:rPr>
            </a:br>
            <a:br>
              <a:rPr lang="en-US" altLang="en-US" dirty="0">
                <a:ea typeface="ＭＳ Ｐゴシック" panose="020B0600070205080204" pitchFamily="34" charset="-128"/>
              </a:rPr>
            </a:br>
            <a:endParaRPr lang="en-US" dirty="0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281B011F-4AB0-E040-8CE2-50B1D151CC4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706964" y="4550093"/>
            <a:ext cx="2066544" cy="904113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C200B68B-0F39-162F-34F1-A1C8498807C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062728" y="3108260"/>
            <a:ext cx="2066544" cy="20781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26296769"/>
      </p:ext>
    </p:extLst>
  </p:cSld>
  <p:clrMapOvr>
    <a:masterClrMapping/>
  </p:clrMapOvr>
</p:sld>
</file>

<file path=ppt/theme/theme1.xml><?xml version="1.0" encoding="utf-8"?>
<a:theme xmlns:a="http://schemas.openxmlformats.org/drawingml/2006/main" name="Crop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Crop">
      <a:majorFont>
        <a:latin typeface="Franklin Gothic Book" panose="020B0503020102020204"/>
        <a:ea typeface=""/>
        <a:cs typeface=""/>
        <a:font script="Jpan" typeface="メイリオ"/>
        <a:font script="Hang" typeface="돋움"/>
        <a:font script="Hans" typeface="华文楷体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Franklin Gothic Book" panose="020B0503020102020204"/>
        <a:ea typeface=""/>
        <a:cs typeface=""/>
        <a:font script="Jpan" typeface="メイリオ"/>
        <a:font script="Hang" typeface="돋움"/>
        <a:font script="Hans" typeface="华文楷体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Crop">
      <a:fillStyleLst>
        <a:solidFill>
          <a:schemeClr val="phClr"/>
        </a:solidFill>
        <a:gradFill rotWithShape="1">
          <a:gsLst>
            <a:gs pos="0">
              <a:schemeClr val="phClr">
                <a:tint val="67000"/>
                <a:satMod val="105000"/>
                <a:lumMod val="110000"/>
              </a:schemeClr>
            </a:gs>
            <a:gs pos="50000">
              <a:schemeClr val="phClr">
                <a:tint val="73000"/>
                <a:satMod val="103000"/>
                <a:lumMod val="105000"/>
              </a:schemeClr>
            </a:gs>
            <a:gs pos="100000">
              <a:schemeClr val="phClr">
                <a:tint val="81000"/>
                <a:satMod val="109000"/>
                <a:lumMod val="105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4000"/>
                <a:satMod val="103000"/>
                <a:lumMod val="102000"/>
              </a:schemeClr>
            </a:gs>
            <a:gs pos="50000">
              <a:schemeClr val="phClr">
                <a:shade val="100000"/>
                <a:satMod val="110000"/>
                <a:lumMod val="100000"/>
              </a:schemeClr>
            </a:gs>
            <a:gs pos="100000">
              <a:schemeClr val="phClr">
                <a:shade val="78000"/>
                <a:satMod val="120000"/>
                <a:lumMod val="99000"/>
              </a:schemeClr>
            </a:gs>
          </a:gsLst>
          <a:lin ang="5400000" scaled="0"/>
        </a:gradFill>
      </a:fillStyleLst>
      <a:lnStyleLst>
        <a:ln w="6350" cap="flat" cmpd="sng" algn="in">
          <a:solidFill>
            <a:schemeClr val="phClr"/>
          </a:solidFill>
          <a:prstDash val="solid"/>
        </a:ln>
        <a:ln w="34925" cap="flat" cmpd="sng" algn="in">
          <a:solidFill>
            <a:schemeClr val="phClr"/>
          </a:solidFill>
          <a:prstDash val="solid"/>
        </a:ln>
        <a:ln w="19050" cap="flat" cmpd="sng" algn="in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35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satMod val="150000"/>
                <a:lumMod val="102000"/>
              </a:schemeClr>
            </a:gs>
            <a:gs pos="50000">
              <a:schemeClr val="phClr">
                <a:tint val="98000"/>
                <a:shade val="90000"/>
                <a:satMod val="13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Crop" id="{EC9488ED-E761-4D60-9AC4-764D1FE2C171}" vid="{CE19780C-D67D-4C13-9DE9-A52BC3BA51B4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{4E908223-32AF-5543-A4AE-1E007EEE7870}tf10001072</Template>
  <TotalTime>4504</TotalTime>
  <Words>853</Words>
  <Application>Microsoft Macintosh PowerPoint</Application>
  <PresentationFormat>Widescreen</PresentationFormat>
  <Paragraphs>142</Paragraphs>
  <Slides>23</Slides>
  <Notes>4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23</vt:i4>
      </vt:variant>
    </vt:vector>
  </HeadingPairs>
  <TitlesOfParts>
    <vt:vector size="30" baseType="lpstr">
      <vt:lpstr>ＭＳ Ｐゴシック</vt:lpstr>
      <vt:lpstr>Arial</vt:lpstr>
      <vt:lpstr>Calibri</vt:lpstr>
      <vt:lpstr>Franklin Gothic Book</vt:lpstr>
      <vt:lpstr>Helvetica</vt:lpstr>
      <vt:lpstr>Times</vt:lpstr>
      <vt:lpstr>Crop</vt:lpstr>
      <vt:lpstr>New Mexico Crime Victims Reparation Commission</vt:lpstr>
      <vt:lpstr>Who is CVRC?</vt:lpstr>
      <vt:lpstr>Purpose of Emergency Funds</vt:lpstr>
      <vt:lpstr>Types of Emergency Funds  </vt:lpstr>
      <vt:lpstr>Accessing Emergency Funds</vt:lpstr>
      <vt:lpstr>Accessing Emergency Funds</vt:lpstr>
      <vt:lpstr>Emergency Assistance Funds</vt:lpstr>
      <vt:lpstr>Emergency Assistance Funds Administering Agencies</vt:lpstr>
      <vt:lpstr>Eligible Expenses</vt:lpstr>
      <vt:lpstr>Eligible Expenses </vt:lpstr>
      <vt:lpstr>Ineligible Expenses</vt:lpstr>
      <vt:lpstr>Human Trafficking Crisis Stabilization</vt:lpstr>
      <vt:lpstr>HT Crisis Stabilization Administering Agencies</vt:lpstr>
      <vt:lpstr>PowerPoint Presentation</vt:lpstr>
      <vt:lpstr>Missing Person(s) Funds</vt:lpstr>
      <vt:lpstr>MPF Allowable Costs</vt:lpstr>
      <vt:lpstr>EAF TIPS</vt:lpstr>
      <vt:lpstr>Emergency Assistance Funds Request Form</vt:lpstr>
      <vt:lpstr>NMCSAP Emergency Funds</vt:lpstr>
      <vt:lpstr>NMCSAP Request Form</vt:lpstr>
      <vt:lpstr>             </vt:lpstr>
      <vt:lpstr>QUESTIONS?</vt:lpstr>
      <vt:lpstr>              WWW.CVRC.NM.GOV 505-841-9432 Thank you!    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Participant Name Agency</dc:title>
  <dc:creator>Avery, Nicole, CVRC</dc:creator>
  <cp:lastModifiedBy>Duran, Rebecca, CVRC</cp:lastModifiedBy>
  <cp:revision>129</cp:revision>
  <dcterms:created xsi:type="dcterms:W3CDTF">2018-07-20T18:05:27Z</dcterms:created>
  <dcterms:modified xsi:type="dcterms:W3CDTF">2026-09-15T23:11:26Z</dcterms:modified>
</cp:coreProperties>
</file>